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1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11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110.xml" ContentType="application/vnd.openxmlformats-officedocument.presentationml.slide+xml"/>
  <Override PartName="/ppt/slides/slide109.xml" ContentType="application/vnd.openxmlformats-officedocument.presentationml.slide+xml"/>
  <Override PartName="/ppt/slides/slide108.xml" ContentType="application/vnd.openxmlformats-officedocument.presentationml.slide+xml"/>
  <Override PartName="/ppt/slides/slide107.xml" ContentType="application/vnd.openxmlformats-officedocument.presentationml.slide+xml"/>
  <Override PartName="/ppt/slides/slide106.xml" ContentType="application/vnd.openxmlformats-officedocument.presentationml.slide+xml"/>
  <Override PartName="/ppt/slides/slide105.xml" ContentType="application/vnd.openxmlformats-officedocument.presentationml.slide+xml"/>
  <Override PartName="/ppt/slides/slide104.xml" ContentType="application/vnd.openxmlformats-officedocument.presentationml.slide+xml"/>
  <Override PartName="/ppt/slides/slide121.xml" ContentType="application/vnd.openxmlformats-officedocument.presentationml.slide+xml"/>
  <Override PartName="/ppt/slides/slide120.xml" ContentType="application/vnd.openxmlformats-officedocument.presentationml.slide+xml"/>
  <Override PartName="/ppt/slides/slide119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03.xml" ContentType="application/vnd.openxmlformats-officedocument.presentationml.slide+xml"/>
  <Override PartName="/ppt/slides/slide102.xml" ContentType="application/vnd.openxmlformats-officedocument.presentationml.slide+xml"/>
  <Override PartName="/ppt/slides/slide101.xml" ContentType="application/vnd.openxmlformats-officedocument.presentationml.slide+xml"/>
  <Override PartName="/ppt/slides/slide91.xml" ContentType="application/vnd.openxmlformats-officedocument.presentationml.slide+xml"/>
  <Override PartName="/ppt/slides/slide90.xml" ContentType="application/vnd.openxmlformats-officedocument.presentationml.slide+xml"/>
  <Override PartName="/ppt/slides/slide89.xml" ContentType="application/vnd.openxmlformats-officedocument.presentationml.slide+xml"/>
  <Override PartName="/ppt/slides/slide88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100.xml" ContentType="application/vnd.openxmlformats-officedocument.presentationml.slide+xml"/>
  <Override PartName="/ppt/slides/slide99.xml" ContentType="application/vnd.openxmlformats-officedocument.presentationml.slide+xml"/>
  <Override PartName="/ppt/slides/slide98.xml" ContentType="application/vnd.openxmlformats-officedocument.presentationml.slide+xml"/>
  <Override PartName="/ppt/slides/slide97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4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21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34.xml" ContentType="application/vnd.openxmlformats-officedocument.presentationml.slide+xml"/>
  <Override PartName="/ppt/slides/slide22.xml" ContentType="application/vnd.openxmlformats-officedocument.presentationml.slide+xml"/>
  <Override PartName="/ppt/slides/slide32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3.xml" ContentType="application/vnd.openxmlformats-officedocument.presentationml.slide+xml"/>
  <Override PartName="/ppt/slides/slide29.xml" ContentType="application/vnd.openxmlformats-officedocument.presentationml.slide+xml"/>
  <Override PartName="/ppt/slides/slide31.xml" ContentType="application/vnd.openxmlformats-officedocument.presentationml.slide+xml"/>
  <Override PartName="/ppt/slides/slide28.xml" ContentType="application/vnd.openxmlformats-officedocument.presentationml.slide+xml"/>
  <Override PartName="/ppt/slides/slide30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ngesInfos/changesInfo1.xml" ContentType="application/vnd.ms-powerpoint.changes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</p:sldMasterIdLst>
  <p:notesMasterIdLst>
    <p:notesMasterId r:id="rId123"/>
  </p:notesMasterIdLst>
  <p:handoutMasterIdLst>
    <p:handoutMasterId r:id="rId124"/>
  </p:handoutMasterIdLst>
  <p:sldIdLst>
    <p:sldId id="270" r:id="rId2"/>
    <p:sldId id="271" r:id="rId3"/>
    <p:sldId id="315" r:id="rId4"/>
    <p:sldId id="316" r:id="rId5"/>
    <p:sldId id="328" r:id="rId6"/>
    <p:sldId id="330" r:id="rId7"/>
    <p:sldId id="329" r:id="rId8"/>
    <p:sldId id="440" r:id="rId9"/>
    <p:sldId id="331" r:id="rId10"/>
    <p:sldId id="439" r:id="rId11"/>
    <p:sldId id="332" r:id="rId12"/>
    <p:sldId id="333" r:id="rId13"/>
    <p:sldId id="336" r:id="rId14"/>
    <p:sldId id="334" r:id="rId15"/>
    <p:sldId id="335" r:id="rId16"/>
    <p:sldId id="337" r:id="rId17"/>
    <p:sldId id="338" r:id="rId18"/>
    <p:sldId id="437" r:id="rId19"/>
    <p:sldId id="339" r:id="rId20"/>
    <p:sldId id="340" r:id="rId21"/>
    <p:sldId id="341" r:id="rId22"/>
    <p:sldId id="342" r:id="rId23"/>
    <p:sldId id="343" r:id="rId24"/>
    <p:sldId id="345" r:id="rId25"/>
    <p:sldId id="344" r:id="rId26"/>
    <p:sldId id="346" r:id="rId27"/>
    <p:sldId id="347" r:id="rId28"/>
    <p:sldId id="348" r:id="rId29"/>
    <p:sldId id="317" r:id="rId30"/>
    <p:sldId id="349" r:id="rId31"/>
    <p:sldId id="318" r:id="rId32"/>
    <p:sldId id="350" r:id="rId33"/>
    <p:sldId id="351" r:id="rId34"/>
    <p:sldId id="352" r:id="rId35"/>
    <p:sldId id="319" r:id="rId36"/>
    <p:sldId id="353" r:id="rId37"/>
    <p:sldId id="354" r:id="rId38"/>
    <p:sldId id="355" r:id="rId39"/>
    <p:sldId id="356" r:id="rId40"/>
    <p:sldId id="357" r:id="rId41"/>
    <p:sldId id="359" r:id="rId42"/>
    <p:sldId id="358" r:id="rId43"/>
    <p:sldId id="360" r:id="rId44"/>
    <p:sldId id="361" r:id="rId45"/>
    <p:sldId id="320" r:id="rId46"/>
    <p:sldId id="321" r:id="rId47"/>
    <p:sldId id="362" r:id="rId48"/>
    <p:sldId id="363" r:id="rId49"/>
    <p:sldId id="364" r:id="rId50"/>
    <p:sldId id="365" r:id="rId51"/>
    <p:sldId id="366" r:id="rId52"/>
    <p:sldId id="367" r:id="rId53"/>
    <p:sldId id="370" r:id="rId54"/>
    <p:sldId id="368" r:id="rId55"/>
    <p:sldId id="369" r:id="rId56"/>
    <p:sldId id="371" r:id="rId57"/>
    <p:sldId id="322" r:id="rId58"/>
    <p:sldId id="323" r:id="rId59"/>
    <p:sldId id="372" r:id="rId60"/>
    <p:sldId id="324" r:id="rId61"/>
    <p:sldId id="373" r:id="rId62"/>
    <p:sldId id="374" r:id="rId63"/>
    <p:sldId id="375" r:id="rId64"/>
    <p:sldId id="376" r:id="rId65"/>
    <p:sldId id="377" r:id="rId66"/>
    <p:sldId id="378" r:id="rId67"/>
    <p:sldId id="380" r:id="rId68"/>
    <p:sldId id="379" r:id="rId69"/>
    <p:sldId id="381" r:id="rId70"/>
    <p:sldId id="382" r:id="rId71"/>
    <p:sldId id="383" r:id="rId72"/>
    <p:sldId id="384" r:id="rId73"/>
    <p:sldId id="392" r:id="rId74"/>
    <p:sldId id="393" r:id="rId75"/>
    <p:sldId id="394" r:id="rId76"/>
    <p:sldId id="395" r:id="rId77"/>
    <p:sldId id="396" r:id="rId78"/>
    <p:sldId id="397" r:id="rId79"/>
    <p:sldId id="398" r:id="rId80"/>
    <p:sldId id="399" r:id="rId81"/>
    <p:sldId id="400" r:id="rId82"/>
    <p:sldId id="401" r:id="rId83"/>
    <p:sldId id="402" r:id="rId84"/>
    <p:sldId id="403" r:id="rId85"/>
    <p:sldId id="438" r:id="rId86"/>
    <p:sldId id="404" r:id="rId87"/>
    <p:sldId id="405" r:id="rId88"/>
    <p:sldId id="406" r:id="rId89"/>
    <p:sldId id="407" r:id="rId90"/>
    <p:sldId id="408" r:id="rId91"/>
    <p:sldId id="409" r:id="rId92"/>
    <p:sldId id="410" r:id="rId93"/>
    <p:sldId id="411" r:id="rId94"/>
    <p:sldId id="412" r:id="rId95"/>
    <p:sldId id="413" r:id="rId96"/>
    <p:sldId id="414" r:id="rId97"/>
    <p:sldId id="415" r:id="rId98"/>
    <p:sldId id="416" r:id="rId99"/>
    <p:sldId id="417" r:id="rId100"/>
    <p:sldId id="418" r:id="rId101"/>
    <p:sldId id="419" r:id="rId102"/>
    <p:sldId id="420" r:id="rId103"/>
    <p:sldId id="325" r:id="rId104"/>
    <p:sldId id="421" r:id="rId105"/>
    <p:sldId id="422" r:id="rId106"/>
    <p:sldId id="423" r:id="rId107"/>
    <p:sldId id="424" r:id="rId108"/>
    <p:sldId id="425" r:id="rId109"/>
    <p:sldId id="426" r:id="rId110"/>
    <p:sldId id="427" r:id="rId111"/>
    <p:sldId id="428" r:id="rId112"/>
    <p:sldId id="429" r:id="rId113"/>
    <p:sldId id="430" r:id="rId114"/>
    <p:sldId id="431" r:id="rId115"/>
    <p:sldId id="326" r:id="rId116"/>
    <p:sldId id="432" r:id="rId117"/>
    <p:sldId id="433" r:id="rId118"/>
    <p:sldId id="314" r:id="rId119"/>
    <p:sldId id="434" r:id="rId120"/>
    <p:sldId id="435" r:id="rId121"/>
    <p:sldId id="436" r:id="rId122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 Black" panose="020B0A040201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 Black" panose="020B0A040201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 Black" panose="020B0A040201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 Black" panose="020B0A040201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 Black" panose="020B0A040201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 Black" panose="020B0A040201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 Black" panose="020B0A040201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 Black" panose="020B0A040201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 Black" panose="020B0A040201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3399"/>
    <a:srgbClr val="3399FF"/>
    <a:srgbClr val="000099"/>
    <a:srgbClr val="808080"/>
    <a:srgbClr val="5F5F5F"/>
    <a:srgbClr val="000066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320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752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handoutMaster" Target="handoutMasters/handoutMaster1.xml"/><Relationship Id="rId129" Type="http://schemas.microsoft.com/office/2016/11/relationships/changesInfo" Target="changesInfos/changesInfo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customXml" Target="../customXml/item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customXml" Target="../customXml/item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customXml" Target="../customXml/item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shparaj shetty" userId="0fb8fd9b0babf574" providerId="LiveId" clId="{7F659C3A-5A6B-DE43-AF0F-A302BC88CF6C}"/>
    <pc:docChg chg="modSld">
      <pc:chgData name="Pushparaj shetty" userId="0fb8fd9b0babf574" providerId="LiveId" clId="{7F659C3A-5A6B-DE43-AF0F-A302BC88CF6C}" dt="2019-09-16T04:01:56.022" v="4" actId="1076"/>
      <pc:docMkLst>
        <pc:docMk/>
      </pc:docMkLst>
      <pc:sldChg chg="modSp">
        <pc:chgData name="Pushparaj shetty" userId="0fb8fd9b0babf574" providerId="LiveId" clId="{7F659C3A-5A6B-DE43-AF0F-A302BC88CF6C}" dt="2019-09-15T17:10:40.817" v="1" actId="1076"/>
        <pc:sldMkLst>
          <pc:docMk/>
          <pc:sldMk cId="0" sldId="369"/>
        </pc:sldMkLst>
        <pc:spChg chg="mod">
          <ac:chgData name="Pushparaj shetty" userId="0fb8fd9b0babf574" providerId="LiveId" clId="{7F659C3A-5A6B-DE43-AF0F-A302BC88CF6C}" dt="2019-09-15T17:10:40.817" v="1" actId="1076"/>
          <ac:spMkLst>
            <pc:docMk/>
            <pc:sldMk cId="0" sldId="369"/>
            <ac:spMk id="74754" creationId="{49F64F1F-18AA-4668-B0A0-174C93911844}"/>
          </ac:spMkLst>
        </pc:spChg>
      </pc:sldChg>
      <pc:sldChg chg="modSp">
        <pc:chgData name="Pushparaj shetty" userId="0fb8fd9b0babf574" providerId="LiveId" clId="{7F659C3A-5A6B-DE43-AF0F-A302BC88CF6C}" dt="2019-09-16T04:01:56.022" v="4" actId="1076"/>
        <pc:sldMkLst>
          <pc:docMk/>
          <pc:sldMk cId="0" sldId="393"/>
        </pc:sldMkLst>
        <pc:spChg chg="mod">
          <ac:chgData name="Pushparaj shetty" userId="0fb8fd9b0babf574" providerId="LiveId" clId="{7F659C3A-5A6B-DE43-AF0F-A302BC88CF6C}" dt="2019-09-16T04:01:56.022" v="4" actId="1076"/>
          <ac:spMkLst>
            <pc:docMk/>
            <pc:sldMk cId="0" sldId="393"/>
            <ac:spMk id="94210" creationId="{F446B2F8-13AD-47E6-93FF-6A2B1984EEE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61885B1-E09B-4C86-AFF2-C8B507F6E9B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The University of Adelaide, School of Computer Science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839587E1-6659-4B7F-A349-CCC7CDEAFC0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 New Roman" panose="02020603050405020304" pitchFamily="18" charset="0"/>
              </a:defRPr>
            </a:lvl1pPr>
          </a:lstStyle>
          <a:p>
            <a:fld id="{55E6A6AC-5A37-4C63-9C5A-73C7E93A47DB}" type="datetime3">
              <a:rPr lang="en-US" altLang="en-US"/>
              <a:pPr/>
              <a:t>10 November 2020</a:t>
            </a:fld>
            <a:endParaRPr lang="en-US" altLang="en-US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C77A72D5-429B-4E8D-ADBF-27DF5EAF352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 New Roman" panose="02020603050405020304" pitchFamily="18" charset="0"/>
              </a:defRPr>
            </a:lvl1pPr>
          </a:lstStyle>
          <a:p>
            <a:r>
              <a:rPr lang="en-US" altLang="en-US"/>
              <a:t>Chapter 2 — Instructions: Language of the Computer</a:t>
            </a:r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F9ECB945-F073-4AB5-BE56-04D3E45AC9A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 New Roman" panose="02020603050405020304" pitchFamily="18" charset="0"/>
              </a:defRPr>
            </a:lvl1pPr>
          </a:lstStyle>
          <a:p>
            <a:fld id="{28A4BEFB-8247-41D9-8DE4-96A021D971C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EAA45CC-BABC-4973-9599-403FC37F49C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The University of Adelaide, School of Computer Science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2DB3EEE3-FD56-4985-A434-C3840AEC813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 New Roman" panose="02020603050405020304" pitchFamily="18" charset="0"/>
              </a:defRPr>
            </a:lvl1pPr>
          </a:lstStyle>
          <a:p>
            <a:fld id="{E5275114-8763-4451-82E5-1AD61BBC1051}" type="datetime3">
              <a:rPr lang="en-US" altLang="en-US"/>
              <a:pPr/>
              <a:t>10 November 2020</a:t>
            </a:fld>
            <a:endParaRPr lang="en-US" altLang="en-US"/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C75A0F4E-3F02-4F9C-BEB0-898B5079610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B1E228B6-8F51-452F-B31D-B5F26B0DEF3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584D1EC4-18E9-47FE-83C1-A2B531FEC4B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 New Roman" panose="02020603050405020304" pitchFamily="18" charset="0"/>
              </a:defRPr>
            </a:lvl1pPr>
          </a:lstStyle>
          <a:p>
            <a:r>
              <a:rPr lang="en-US" altLang="en-US"/>
              <a:t>Chapter 2 — Instructions: Language of the Computer</a:t>
            </a: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96D0AD9B-19F0-40BE-AFB9-E9F3D1B71B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 New Roman" panose="02020603050405020304" pitchFamily="18" charset="0"/>
              </a:defRPr>
            </a:lvl1pPr>
          </a:lstStyle>
          <a:p>
            <a:fld id="{4D6A279D-439A-4B0E-BFA8-02FA5634784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B3DF66DB-84A4-47F6-A9D7-50F1331D5B5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30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AAB67FA0-53FD-4AF0-9067-C99CD405CF6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fld id="{F0A09432-A4B5-4146-9D91-14A26107D5DF}" type="datetime3">
              <a:rPr lang="en-US" altLang="en-US" sz="1300">
                <a:latin typeface="Times New Roman" panose="02020603050405020304" pitchFamily="18" charset="0"/>
              </a:rPr>
              <a:pPr/>
              <a:t>10 November 2020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8ACBE23A-D9EC-4DE2-8898-7F82BA3E797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300">
                <a:latin typeface="Times New Roman" panose="02020603050405020304" pitchFamily="18" charset="0"/>
              </a:rPr>
              <a:t>Chapter 2 — Instructions: Language of the Computer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BF7572D3-64EA-4B38-92AD-AB0D3257A1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fld id="{9E0981D5-997F-4B99-A117-2355EE2DF228}" type="slidenum">
              <a:rPr lang="en-US" altLang="en-US" sz="1300">
                <a:latin typeface="Times New Roman" panose="02020603050405020304" pitchFamily="18" charset="0"/>
              </a:rPr>
              <a:pPr/>
              <a:t>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E22DC623-8E7E-4B0E-BDD2-8352F67EE5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29A9FD5B-A100-4EC6-B296-29FC5297D1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AA8606B6-71FE-48D8-8057-661DDF70F32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30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ED415F31-E6E6-4ED6-A0D9-6708A4BE5F8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fld id="{1B13C217-7BA6-4FE0-BCB5-C18234161F11}" type="datetime3">
              <a:rPr lang="en-US" altLang="en-US" sz="1300">
                <a:latin typeface="Times New Roman" panose="02020603050405020304" pitchFamily="18" charset="0"/>
              </a:rPr>
              <a:pPr/>
              <a:t>10 November 2020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0483" name="Rectangle 6">
            <a:extLst>
              <a:ext uri="{FF2B5EF4-FFF2-40B4-BE49-F238E27FC236}">
                <a16:creationId xmlns:a16="http://schemas.microsoft.com/office/drawing/2014/main" id="{A56E8158-BC4C-41AC-96F2-A4026E7A9E2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300">
                <a:latin typeface="Times New Roman" panose="02020603050405020304" pitchFamily="18" charset="0"/>
              </a:rPr>
              <a:t>Chapter 2 — Instructions: Language of the Computer</a:t>
            </a:r>
          </a:p>
        </p:txBody>
      </p:sp>
      <p:sp>
        <p:nvSpPr>
          <p:cNvPr id="20484" name="Rectangle 7">
            <a:extLst>
              <a:ext uri="{FF2B5EF4-FFF2-40B4-BE49-F238E27FC236}">
                <a16:creationId xmlns:a16="http://schemas.microsoft.com/office/drawing/2014/main" id="{78FC7766-9CF4-4726-99D4-7333A97FB1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fld id="{050A9B69-423F-4910-A021-82FAA1D0D21B}" type="slidenum">
              <a:rPr lang="en-US" altLang="en-US" sz="1300">
                <a:latin typeface="Times New Roman" panose="02020603050405020304" pitchFamily="18" charset="0"/>
              </a:rPr>
              <a:pPr/>
              <a:t>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0485" name="Rectangle 2">
            <a:extLst>
              <a:ext uri="{FF2B5EF4-FFF2-40B4-BE49-F238E27FC236}">
                <a16:creationId xmlns:a16="http://schemas.microsoft.com/office/drawing/2014/main" id="{12691D10-0D90-4F6A-8868-EFA2C3CC37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>
            <a:extLst>
              <a:ext uri="{FF2B5EF4-FFF2-40B4-BE49-F238E27FC236}">
                <a16:creationId xmlns:a16="http://schemas.microsoft.com/office/drawing/2014/main" id="{998434D8-651F-471E-9A89-3F69BDDB86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BA10A620-297C-42FE-98DD-50856FC7600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767D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GB" altLang="en-US" sz="24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2B286CAB-6865-4E4F-9D75-F32D37A35C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765175"/>
            <a:ext cx="9144000" cy="174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US" altLang="en-US"/>
          </a:p>
        </p:txBody>
      </p:sp>
      <p:pic>
        <p:nvPicPr>
          <p:cNvPr id="4" name="Picture 17" descr="MK_logo2">
            <a:extLst>
              <a:ext uri="{FF2B5EF4-FFF2-40B4-BE49-F238E27FC236}">
                <a16:creationId xmlns:a16="http://schemas.microsoft.com/office/drawing/2014/main" id="{3C59FE48-568A-4566-9A08-D833C75CEE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0800"/>
            <a:ext cx="12287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9">
            <a:extLst>
              <a:ext uri="{FF2B5EF4-FFF2-40B4-BE49-F238E27FC236}">
                <a16:creationId xmlns:a16="http://schemas.microsoft.com/office/drawing/2014/main" id="{5DEDC83F-4564-42A7-AB5B-DC8D7F47EE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DABC3D52-BBCD-4693-B93B-2F20081BA0E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80F9F2FD-0452-4C31-B18C-126037EA56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341563" y="1916113"/>
            <a:ext cx="6623050" cy="46037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8" name="Rectangle 38">
            <a:extLst>
              <a:ext uri="{FF2B5EF4-FFF2-40B4-BE49-F238E27FC236}">
                <a16:creationId xmlns:a16="http://schemas.microsoft.com/office/drawing/2014/main" id="{59F966A2-97A8-4D05-9283-FF93BDF052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EF7B65F2-BDA6-4F76-9D26-64BEA093AE6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US" altLang="en-US"/>
          </a:p>
        </p:txBody>
      </p:sp>
      <p:pic>
        <p:nvPicPr>
          <p:cNvPr id="10" name="Picture 41" descr="MK_logo2">
            <a:extLst>
              <a:ext uri="{FF2B5EF4-FFF2-40B4-BE49-F238E27FC236}">
                <a16:creationId xmlns:a16="http://schemas.microsoft.com/office/drawing/2014/main" id="{8CA254A1-A099-4790-8347-D4DDA4074A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42">
            <a:extLst>
              <a:ext uri="{FF2B5EF4-FFF2-40B4-BE49-F238E27FC236}">
                <a16:creationId xmlns:a16="http://schemas.microsoft.com/office/drawing/2014/main" id="{DE8C2DB2-FF1D-41CE-9FD5-F51B092D939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29D89A88-1CD5-411E-AE30-777CC7394AE8}" type="slidenum">
              <a:rPr lang="en-AU" altLang="en-US" sz="1200" b="1">
                <a:latin typeface="Arial" panose="020B0604020202020204" pitchFamily="34" charset="0"/>
              </a:rPr>
              <a:pPr algn="r" eaLnBrk="1" hangingPunct="1"/>
              <a:t>‹#›</a:t>
            </a:fld>
            <a:endParaRPr lang="en-GB" altLang="en-US" sz="1200">
              <a:latin typeface="Arial" panose="020B0604020202020204" pitchFamily="34" charset="0"/>
            </a:endParaRPr>
          </a:p>
        </p:txBody>
      </p:sp>
      <p:pic>
        <p:nvPicPr>
          <p:cNvPr id="12" name="Picture 11" descr="9780123742605.jpg">
            <a:extLst>
              <a:ext uri="{FF2B5EF4-FFF2-40B4-BE49-F238E27FC236}">
                <a16:creationId xmlns:a16="http://schemas.microsoft.com/office/drawing/2014/main" id="{C54AA6C9-1884-4875-AD7D-533887AA23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0944" y="1152509"/>
            <a:ext cx="1853527" cy="22860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 40">
            <a:extLst>
              <a:ext uri="{FF2B5EF4-FFF2-40B4-BE49-F238E27FC236}">
                <a16:creationId xmlns:a16="http://schemas.microsoft.com/office/drawing/2014/main" id="{96627DA0-15FC-4FCE-A112-C4553AE59A6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altLang="en-US"/>
              <a:t>Copyright © 2010, Elsevier Inc.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853775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28C66CC-CCA5-41C0-AD47-2AB20E81A9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Copyright © 2010, Elsevier Inc.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447432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9113" y="115888"/>
            <a:ext cx="2085975" cy="6121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115888"/>
            <a:ext cx="6105525" cy="6121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E8CF2F3-428A-455A-9ED8-41796A57E36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Copyright © 2010, Elsevier Inc.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831232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4213" y="1125538"/>
            <a:ext cx="8270875" cy="51117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49BFC34-FB87-40C6-B263-544C1AF583A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Copyright © 2010, Elsevier Inc.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35845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022F31A-0A60-42F1-BE21-E2D8054EBF5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Copyright © 2010, Elsevier Inc.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56072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6960612-84A7-466E-B343-9BDC7CF33D5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Copyright © 2010, Elsevier Inc.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31868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CF627A5-440C-4500-9A08-3DAE891A881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Copyright © 2010, Elsevier Inc.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80646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843B17F-2E86-439C-AA0C-A9AD9E98741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Copyright © 2010, Elsevier Inc.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1146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3DDE979-D3F2-4E70-90E0-1764CE6B0A2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Copyright © 2010, Elsevier Inc.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089574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3C1AB79-C692-4921-8025-439C634C1F6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Copyright © 2010, Elsevier Inc.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7260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2342CFED-B4E5-423E-984A-E4FB92A4D6D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Copyright © 2010, Elsevier Inc.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244202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5657E17-0EEC-46AB-9F97-7832CDC847B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Copyright © 2010, Elsevier Inc.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638073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C7FFAAB-DA45-4D8D-9F21-B39A8B9205E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Copyright © 2010, Elsevier Inc.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011575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>
            <a:extLst>
              <a:ext uri="{FF2B5EF4-FFF2-40B4-BE49-F238E27FC236}">
                <a16:creationId xmlns:a16="http://schemas.microsoft.com/office/drawing/2014/main" id="{2C355589-ED68-40D1-93D6-0A956941364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1027" name="Rectangle 13">
            <a:extLst>
              <a:ext uri="{FF2B5EF4-FFF2-40B4-BE49-F238E27FC236}">
                <a16:creationId xmlns:a16="http://schemas.microsoft.com/office/drawing/2014/main" id="{874AC798-F73E-4598-AF3D-C8EEA55B03E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F3C0C34-6BFD-4105-BF7A-6E9C647D17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  <a:p>
            <a:pPr lvl="4"/>
            <a:r>
              <a:rPr lang="en-AU" altLang="en-US"/>
              <a:t>Fifth level</a:t>
            </a:r>
          </a:p>
        </p:txBody>
      </p:sp>
      <p:sp>
        <p:nvSpPr>
          <p:cNvPr id="239621" name="Rectangle 5">
            <a:extLst>
              <a:ext uri="{FF2B5EF4-FFF2-40B4-BE49-F238E27FC236}">
                <a16:creationId xmlns:a16="http://schemas.microsoft.com/office/drawing/2014/main" id="{AFDCF14B-3243-4A60-8C32-03DF0B5A86A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42988" y="6381750"/>
            <a:ext cx="727233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b="1">
                <a:latin typeface="Arial" panose="020B0604020202020204" pitchFamily="34" charset="0"/>
              </a:defRPr>
            </a:lvl1pPr>
          </a:lstStyle>
          <a:p>
            <a:r>
              <a:rPr lang="en-AU" altLang="en-US"/>
              <a:t>Copyright © 2010, Elsevier Inc. All rights Reserved</a:t>
            </a:r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B09349E7-F66D-452F-BE9E-50DEBFC6E8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15888"/>
            <a:ext cx="82819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altLang="en-US"/>
              <a:t>Click to edit Master title style</a:t>
            </a:r>
          </a:p>
        </p:txBody>
      </p:sp>
      <p:pic>
        <p:nvPicPr>
          <p:cNvPr id="1031" name="Picture 11" descr="MK_logo2">
            <a:extLst>
              <a:ext uri="{FF2B5EF4-FFF2-40B4-BE49-F238E27FC236}">
                <a16:creationId xmlns:a16="http://schemas.microsoft.com/office/drawing/2014/main" id="{43039EE7-C527-4936-9868-84383B1105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30" name="Text Box 14">
            <a:extLst>
              <a:ext uri="{FF2B5EF4-FFF2-40B4-BE49-F238E27FC236}">
                <a16:creationId xmlns:a16="http://schemas.microsoft.com/office/drawing/2014/main" id="{780DF33B-6C3F-476C-9F45-DA4C86B6C6D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C8680A4A-FAC1-446F-825E-1C16DFBB0A86}" type="slidenum">
              <a:rPr lang="en-AU" altLang="en-US" sz="1200" b="1">
                <a:latin typeface="Arial" panose="020B0604020202020204" pitchFamily="34" charset="0"/>
              </a:rPr>
              <a:pPr algn="r" eaLnBrk="1" hangingPunct="1"/>
              <a:t>‹#›</a:t>
            </a:fld>
            <a:endParaRPr lang="en-GB" altLang="en-US" sz="1200">
              <a:latin typeface="Arial" panose="020B0604020202020204" pitchFamily="34" charset="0"/>
            </a:endParaRPr>
          </a:p>
        </p:txBody>
      </p:sp>
      <p:sp>
        <p:nvSpPr>
          <p:cNvPr id="1033" name="Rectangle 15">
            <a:extLst>
              <a:ext uri="{FF2B5EF4-FFF2-40B4-BE49-F238E27FC236}">
                <a16:creationId xmlns:a16="http://schemas.microsoft.com/office/drawing/2014/main" id="{A1855024-80A0-4CF8-8A0B-ED54E7E5199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52413" y="44450"/>
            <a:ext cx="36512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1034" name="Rectangle 16">
            <a:extLst>
              <a:ext uri="{FF2B5EF4-FFF2-40B4-BE49-F238E27FC236}">
                <a16:creationId xmlns:a16="http://schemas.microsoft.com/office/drawing/2014/main" id="{509C58B5-9FE2-4CA6-A09F-E04E6B8D34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4925" y="693738"/>
            <a:ext cx="8569325" cy="71437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CC"/>
        </a:buClr>
        <a:buSzPct val="60000"/>
        <a:buFont typeface="Wingdings" panose="05000000000000000000" pitchFamily="2" charset="2"/>
        <a:buChar char="n"/>
        <a:defRPr sz="3200">
          <a:solidFill>
            <a:srgbClr val="003399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55000"/>
        <a:buFont typeface="Wingdings" panose="05000000000000000000" pitchFamily="2" charset="2"/>
        <a:buChar char="n"/>
        <a:defRPr sz="2800">
          <a:solidFill>
            <a:srgbClr val="0033CC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33CC"/>
        </a:buClr>
        <a:buSzPct val="50000"/>
        <a:buFont typeface="Wingdings" panose="05000000000000000000" pitchFamily="2" charset="2"/>
        <a:buChar char="n"/>
        <a:defRPr sz="2400">
          <a:solidFill>
            <a:srgbClr val="000066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SzPct val="55000"/>
        <a:buFont typeface="Wingdings" panose="05000000000000000000" pitchFamily="2" charset="2"/>
        <a:buChar char="n"/>
        <a:defRPr sz="2000">
          <a:solidFill>
            <a:srgbClr val="0066FF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anose="05000000000000000000" pitchFamily="2" charset="2"/>
        <a:buChar char="n"/>
        <a:defRPr sz="2000">
          <a:solidFill>
            <a:srgbClr val="3399FF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40">
            <a:extLst>
              <a:ext uri="{FF2B5EF4-FFF2-40B4-BE49-F238E27FC236}">
                <a16:creationId xmlns:a16="http://schemas.microsoft.com/office/drawing/2014/main" id="{C80A5E1F-C5B6-44A6-AA1E-120DCED6529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sp>
        <p:nvSpPr>
          <p:cNvPr id="17410" name="Rectangle 11">
            <a:extLst>
              <a:ext uri="{FF2B5EF4-FFF2-40B4-BE49-F238E27FC236}">
                <a16:creationId xmlns:a16="http://schemas.microsoft.com/office/drawing/2014/main" id="{D3AFA61A-0A72-4B19-BC7B-8164EBB7D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213" y="1254125"/>
            <a:ext cx="19827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AU" altLang="en-US">
                <a:solidFill>
                  <a:srgbClr val="000099"/>
                </a:solidFill>
                <a:latin typeface="Arial" panose="020B0604020202020204" pitchFamily="34" charset="0"/>
              </a:rPr>
              <a:t>Chapter 3</a:t>
            </a:r>
            <a:endParaRPr lang="en-GB" altLang="en-US">
              <a:solidFill>
                <a:srgbClr val="000099"/>
              </a:solidFill>
              <a:latin typeface="Arial" panose="020B0604020202020204" pitchFamily="34" charset="0"/>
            </a:endParaRPr>
          </a:p>
        </p:txBody>
      </p:sp>
      <p:sp>
        <p:nvSpPr>
          <p:cNvPr id="17411" name="Rectangle 12">
            <a:extLst>
              <a:ext uri="{FF2B5EF4-FFF2-40B4-BE49-F238E27FC236}">
                <a16:creationId xmlns:a16="http://schemas.microsoft.com/office/drawing/2014/main" id="{FC6073CD-5F4A-4BD5-848E-250EED76A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213" y="2060575"/>
            <a:ext cx="5832475" cy="166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0066FF"/>
                </a:solidFill>
                <a:latin typeface="Arial" panose="020B0604020202020204" pitchFamily="34" charset="0"/>
              </a:rPr>
              <a:t>Distributed Memory Programming with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0066FF"/>
                </a:solidFill>
                <a:latin typeface="Arial" panose="020B0604020202020204" pitchFamily="34" charset="0"/>
              </a:rPr>
              <a:t>MPI</a:t>
            </a:r>
            <a:endParaRPr lang="en-GB" altLang="en-US">
              <a:solidFill>
                <a:srgbClr val="0066FF"/>
              </a:solidFill>
              <a:latin typeface="Arial" panose="020B0604020202020204" pitchFamily="34" charset="0"/>
            </a:endParaRPr>
          </a:p>
        </p:txBody>
      </p:sp>
      <p:sp>
        <p:nvSpPr>
          <p:cNvPr id="17412" name="Text Box 13">
            <a:extLst>
              <a:ext uri="{FF2B5EF4-FFF2-40B4-BE49-F238E27FC236}">
                <a16:creationId xmlns:a16="http://schemas.microsoft.com/office/drawing/2014/main" id="{2A50D126-8681-4B89-AD23-394C8B663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4563" y="-71438"/>
            <a:ext cx="6786562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An Introduction to Parallel Programming</a:t>
            </a:r>
          </a:p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chemeClr val="bg1"/>
                </a:solidFill>
                <a:latin typeface="Arial" panose="020B0604020202020204" pitchFamily="34" charset="0"/>
              </a:rPr>
              <a:t>Peter Pacheco</a:t>
            </a:r>
            <a:endParaRPr lang="en-GB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C4E272E9-2F18-4A1C-9977-1AA176E1B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-17463"/>
            <a:ext cx="8281987" cy="1323976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Setup Multiple Computer Environment</a:t>
            </a:r>
          </a:p>
        </p:txBody>
      </p:sp>
      <p:sp>
        <p:nvSpPr>
          <p:cNvPr id="28674" name="Footer Placeholder 2">
            <a:extLst>
              <a:ext uri="{FF2B5EF4-FFF2-40B4-BE49-F238E27FC236}">
                <a16:creationId xmlns:a16="http://schemas.microsoft.com/office/drawing/2014/main" id="{4E0D8984-E2F5-4F70-A746-19FBAFC98F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90DDBB6D-668E-45AE-B17B-A6995DCAA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052513"/>
            <a:ext cx="7772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60000"/>
            </a:pPr>
            <a:endParaRPr lang="en-US" altLang="en-US">
              <a:solidFill>
                <a:srgbClr val="003399"/>
              </a:solidFill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b="1">
                <a:solidFill>
                  <a:srgbClr val="003399"/>
                </a:solidFill>
                <a:latin typeface="Arial" panose="020B0604020202020204" pitchFamily="34" charset="0"/>
              </a:rPr>
              <a:t>Create a file </a:t>
            </a:r>
            <a:r>
              <a:rPr lang="en-US" altLang="en-US">
                <a:solidFill>
                  <a:srgbClr val="003399"/>
                </a:solidFill>
                <a:latin typeface="Arial" panose="020B0604020202020204" pitchFamily="34" charset="0"/>
              </a:rPr>
              <a:t>called say </a:t>
            </a:r>
            <a:r>
              <a:rPr lang="ja-JP" altLang="en-US">
                <a:solidFill>
                  <a:srgbClr val="003399"/>
                </a:solidFill>
                <a:latin typeface="Arial" panose="020B0604020202020204" pitchFamily="34" charset="0"/>
              </a:rPr>
              <a:t>“</a:t>
            </a:r>
            <a:r>
              <a:rPr lang="en-US" altLang="ja-JP">
                <a:solidFill>
                  <a:srgbClr val="003399"/>
                </a:solidFill>
                <a:latin typeface="Arial" panose="020B0604020202020204" pitchFamily="34" charset="0"/>
              </a:rPr>
              <a:t>machines</a:t>
            </a:r>
            <a:r>
              <a:rPr lang="ja-JP" altLang="en-US">
                <a:solidFill>
                  <a:srgbClr val="003399"/>
                </a:solidFill>
                <a:latin typeface="Arial" panose="020B0604020202020204" pitchFamily="34" charset="0"/>
              </a:rPr>
              <a:t>”</a:t>
            </a:r>
            <a:r>
              <a:rPr lang="en-US" altLang="ja-JP">
                <a:solidFill>
                  <a:srgbClr val="003399"/>
                </a:solidFill>
                <a:latin typeface="Arial" panose="020B0604020202020204" pitchFamily="34" charset="0"/>
              </a:rPr>
              <a:t> containing the list of machines: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>
                <a:solidFill>
                  <a:srgbClr val="003399"/>
                </a:solidFill>
                <a:latin typeface="Arial" panose="020B0604020202020204" pitchFamily="34" charset="0"/>
              </a:rPr>
              <a:t>	</a:t>
            </a:r>
            <a:r>
              <a:rPr lang="en-US" altLang="en-US" sz="2800">
                <a:solidFill>
                  <a:srgbClr val="003399"/>
                </a:solidFill>
                <a:latin typeface="Arial" panose="020B0604020202020204" pitchFamily="34" charset="0"/>
              </a:rPr>
              <a:t>athena.cs.siu.edu</a:t>
            </a:r>
            <a:br>
              <a:rPr lang="en-US" altLang="en-US" sz="2800">
                <a:solidFill>
                  <a:srgbClr val="003399"/>
                </a:solidFill>
                <a:latin typeface="Arial" panose="020B0604020202020204" pitchFamily="34" charset="0"/>
              </a:rPr>
            </a:br>
            <a:r>
              <a:rPr lang="en-US" altLang="en-US" sz="2800">
                <a:solidFill>
                  <a:srgbClr val="003399"/>
                </a:solidFill>
                <a:latin typeface="Arial" panose="020B0604020202020204" pitchFamily="34" charset="0"/>
              </a:rPr>
              <a:t>	oscarnode1.cs.siu.edu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2800">
                <a:solidFill>
                  <a:srgbClr val="003399"/>
                </a:solidFill>
                <a:latin typeface="Arial" panose="020B0604020202020204" pitchFamily="34" charset="0"/>
              </a:rPr>
              <a:t>		……….</a:t>
            </a:r>
            <a:br>
              <a:rPr lang="en-US" altLang="en-US" sz="2800">
                <a:solidFill>
                  <a:srgbClr val="003399"/>
                </a:solidFill>
                <a:latin typeface="Arial" panose="020B0604020202020204" pitchFamily="34" charset="0"/>
              </a:rPr>
            </a:br>
            <a:r>
              <a:rPr lang="en-US" altLang="en-US" sz="2800">
                <a:solidFill>
                  <a:srgbClr val="003399"/>
                </a:solidFill>
                <a:latin typeface="Arial" panose="020B0604020202020204" pitchFamily="34" charset="0"/>
              </a:rPr>
              <a:t>	 oscarnode8.cs.siu.edu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2800">
                <a:solidFill>
                  <a:srgbClr val="003399"/>
                </a:solidFill>
                <a:latin typeface="Arial" panose="020B0604020202020204" pitchFamily="34" charset="0"/>
              </a:rPr>
              <a:t>Establish network </a:t>
            </a:r>
            <a:r>
              <a:rPr lang="en-US" altLang="en-US" sz="2800" b="1">
                <a:solidFill>
                  <a:srgbClr val="003399"/>
                </a:solidFill>
                <a:latin typeface="Arial" panose="020B0604020202020204" pitchFamily="34" charset="0"/>
              </a:rPr>
              <a:t>environments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2800">
                <a:solidFill>
                  <a:srgbClr val="003399"/>
                </a:solidFill>
                <a:latin typeface="Arial" panose="020B0604020202020204" pitchFamily="34" charset="0"/>
              </a:rPr>
              <a:t>mpdboot –n 9 –f machines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2800">
                <a:solidFill>
                  <a:srgbClr val="003399"/>
                </a:solidFill>
                <a:latin typeface="Arial" panose="020B0604020202020204" pitchFamily="34" charset="0"/>
              </a:rPr>
              <a:t>mpdtrace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2800">
                <a:solidFill>
                  <a:srgbClr val="003399"/>
                </a:solidFill>
                <a:latin typeface="Arial" panose="020B0604020202020204" pitchFamily="34" charset="0"/>
              </a:rPr>
              <a:t>mpdallexit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>
                <a:solidFill>
                  <a:srgbClr val="003399"/>
                </a:solidFill>
                <a:latin typeface="Arial" panose="020B0604020202020204" pitchFamily="34" charset="0"/>
              </a:rPr>
              <a:t/>
            </a:r>
            <a:br>
              <a:rPr lang="en-US" altLang="en-US">
                <a:solidFill>
                  <a:srgbClr val="003399"/>
                </a:solidFill>
                <a:latin typeface="Arial" panose="020B0604020202020204" pitchFamily="34" charset="0"/>
              </a:rPr>
            </a:br>
            <a:endParaRPr lang="en-US" altLang="en-US">
              <a:solidFill>
                <a:srgbClr val="003399"/>
              </a:solidFill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>
                <a:solidFill>
                  <a:srgbClr val="003399"/>
                </a:solidFill>
                <a:latin typeface="Arial" panose="020B0604020202020204" pitchFamily="34" charset="0"/>
              </a:rPr>
              <a:t>	</a:t>
            </a:r>
            <a:br>
              <a:rPr lang="en-US" altLang="en-US">
                <a:solidFill>
                  <a:srgbClr val="003399"/>
                </a:solidFill>
                <a:latin typeface="Arial" panose="020B0604020202020204" pitchFamily="34" charset="0"/>
              </a:rPr>
            </a:br>
            <a:r>
              <a:rPr lang="en-US" altLang="en-US" sz="2800">
                <a:solidFill>
                  <a:srgbClr val="003399"/>
                </a:solidFill>
                <a:latin typeface="Arial" panose="020B0604020202020204" pitchFamily="34" charset="0"/>
              </a:rPr>
              <a:t/>
            </a:r>
            <a:br>
              <a:rPr lang="en-US" altLang="en-US" sz="2800">
                <a:solidFill>
                  <a:srgbClr val="003399"/>
                </a:solidFill>
                <a:latin typeface="Arial" panose="020B0604020202020204" pitchFamily="34" charset="0"/>
              </a:rPr>
            </a:br>
            <a:endParaRPr lang="en-US" altLang="en-US" sz="2800">
              <a:solidFill>
                <a:srgbClr val="003399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>
            <a:extLst>
              <a:ext uri="{FF2B5EF4-FFF2-40B4-BE49-F238E27FC236}">
                <a16:creationId xmlns:a16="http://schemas.microsoft.com/office/drawing/2014/main" id="{02DAB615-622A-4856-B453-8A7C10D3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Odd-even transposition sort</a:t>
            </a:r>
          </a:p>
        </p:txBody>
      </p:sp>
      <p:sp>
        <p:nvSpPr>
          <p:cNvPr id="120834" name="Content Placeholder 3">
            <a:extLst>
              <a:ext uri="{FF2B5EF4-FFF2-40B4-BE49-F238E27FC236}">
                <a16:creationId xmlns:a16="http://schemas.microsoft.com/office/drawing/2014/main" id="{A48A8956-60DD-40CC-9466-85871AF04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87972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sequence of phases.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Even phases, compare swaps: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/>
            </a:r>
            <a:br>
              <a:rPr lang="en-US" altLang="en-US">
                <a:ea typeface="ＭＳ Ｐゴシック" panose="020B0600070205080204" pitchFamily="34" charset="-128"/>
              </a:rPr>
            </a:br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Odd phases, compare swaps:</a:t>
            </a:r>
          </a:p>
        </p:txBody>
      </p:sp>
      <p:sp>
        <p:nvSpPr>
          <p:cNvPr id="120835" name="Footer Placeholder 2">
            <a:extLst>
              <a:ext uri="{FF2B5EF4-FFF2-40B4-BE49-F238E27FC236}">
                <a16:creationId xmlns:a16="http://schemas.microsoft.com/office/drawing/2014/main" id="{32EA0231-D765-4FE0-8196-3C2390D762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120836" name="Picture 4">
            <a:extLst>
              <a:ext uri="{FF2B5EF4-FFF2-40B4-BE49-F238E27FC236}">
                <a16:creationId xmlns:a16="http://schemas.microsoft.com/office/drawing/2014/main" id="{EAB3E5A7-DDBF-4B40-90F6-8ABB724F7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4076700"/>
            <a:ext cx="5143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7" name="Picture 5">
            <a:extLst>
              <a:ext uri="{FF2B5EF4-FFF2-40B4-BE49-F238E27FC236}">
                <a16:creationId xmlns:a16="http://schemas.microsoft.com/office/drawing/2014/main" id="{8BE2C77D-0BF9-494D-9682-392EF9BBB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492375"/>
            <a:ext cx="49307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1">
            <a:extLst>
              <a:ext uri="{FF2B5EF4-FFF2-40B4-BE49-F238E27FC236}">
                <a16:creationId xmlns:a16="http://schemas.microsoft.com/office/drawing/2014/main" id="{FF71FBAF-6C86-4F30-B04C-98A19332C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Example</a:t>
            </a:r>
          </a:p>
        </p:txBody>
      </p:sp>
      <p:sp>
        <p:nvSpPr>
          <p:cNvPr id="121858" name="Content Placeholder 4">
            <a:extLst>
              <a:ext uri="{FF2B5EF4-FFF2-40B4-BE49-F238E27FC236}">
                <a16:creationId xmlns:a16="http://schemas.microsoft.com/office/drawing/2014/main" id="{C04DC218-3D77-4BA9-A1CE-05D5D4168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981075"/>
            <a:ext cx="8270875" cy="511175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Start:  5, 9, 4, 3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Even phase:  compare-swap (5,9) and (4,3)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 getting the list  5, 9, 3, 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Odd phase:  compare-swap (9,3)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getting the list  5, 3, 9, 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Even phase:  compare-swap (5,3) and (9,4)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 getting the list  3, 5, 4, 9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Odd phase:  compare-swap (5,4)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getting the list  3, 4, 5, 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1859" name="Footer Placeholder 2">
            <a:extLst>
              <a:ext uri="{FF2B5EF4-FFF2-40B4-BE49-F238E27FC236}">
                <a16:creationId xmlns:a16="http://schemas.microsoft.com/office/drawing/2014/main" id="{7F240016-6043-42E1-80FF-CDE4FB0814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le 1">
            <a:extLst>
              <a:ext uri="{FF2B5EF4-FFF2-40B4-BE49-F238E27FC236}">
                <a16:creationId xmlns:a16="http://schemas.microsoft.com/office/drawing/2014/main" id="{4F009C73-4C06-4D87-8933-AD72A18CF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Serial odd-even transposition sort</a:t>
            </a:r>
          </a:p>
        </p:txBody>
      </p:sp>
      <p:sp>
        <p:nvSpPr>
          <p:cNvPr id="122882" name="Footer Placeholder 2">
            <a:extLst>
              <a:ext uri="{FF2B5EF4-FFF2-40B4-BE49-F238E27FC236}">
                <a16:creationId xmlns:a16="http://schemas.microsoft.com/office/drawing/2014/main" id="{FE4DF1B0-D557-49EF-A226-D9BD656645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122883" name="Picture 2">
            <a:extLst>
              <a:ext uri="{FF2B5EF4-FFF2-40B4-BE49-F238E27FC236}">
                <a16:creationId xmlns:a16="http://schemas.microsoft.com/office/drawing/2014/main" id="{A990BC35-75C0-40D9-8BFE-7ABCE96BD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908050"/>
            <a:ext cx="5184775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itle 3">
            <a:extLst>
              <a:ext uri="{FF2B5EF4-FFF2-40B4-BE49-F238E27FC236}">
                <a16:creationId xmlns:a16="http://schemas.microsoft.com/office/drawing/2014/main" id="{06A0B2CD-A5FF-4D9E-A313-4925D4A07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Communications among tasks in odd-even sort</a:t>
            </a:r>
          </a:p>
        </p:txBody>
      </p:sp>
      <p:sp>
        <p:nvSpPr>
          <p:cNvPr id="123906" name="Footer Placeholder 1">
            <a:extLst>
              <a:ext uri="{FF2B5EF4-FFF2-40B4-BE49-F238E27FC236}">
                <a16:creationId xmlns:a16="http://schemas.microsoft.com/office/drawing/2014/main" id="{A9B6000D-ABC0-4A92-966C-3D94503EAD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123907" name="Picture 2" descr="f03-12-9780123742605.eps">
            <a:extLst>
              <a:ext uri="{FF2B5EF4-FFF2-40B4-BE49-F238E27FC236}">
                <a16:creationId xmlns:a16="http://schemas.microsoft.com/office/drawing/2014/main" id="{81DA6212-05CC-4493-B167-8E035F8C3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484313"/>
            <a:ext cx="8343900" cy="374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442BF6-98CB-4561-BB6E-4DA0AEB5B41A}"/>
              </a:ext>
            </a:extLst>
          </p:cNvPr>
          <p:cNvSpPr txBox="1"/>
          <p:nvPr/>
        </p:nvSpPr>
        <p:spPr>
          <a:xfrm>
            <a:off x="1835150" y="5373688"/>
            <a:ext cx="59055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Tasks determining a[</a:t>
            </a:r>
            <a:r>
              <a:rPr lang="en-US" sz="2000" i="1" dirty="0" err="1">
                <a:solidFill>
                  <a:srgbClr val="FF0000"/>
                </a:solidFill>
                <a:latin typeface="+mj-lt"/>
                <a:ea typeface="+mn-ea"/>
              </a:rPr>
              <a:t>i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] are labeled with a[</a:t>
            </a:r>
            <a:r>
              <a:rPr lang="en-US" sz="2000" i="1" dirty="0" err="1">
                <a:solidFill>
                  <a:srgbClr val="FF0000"/>
                </a:solidFill>
                <a:latin typeface="+mj-lt"/>
                <a:ea typeface="+mn-ea"/>
              </a:rPr>
              <a:t>i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].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itle 1">
            <a:extLst>
              <a:ext uri="{FF2B5EF4-FFF2-40B4-BE49-F238E27FC236}">
                <a16:creationId xmlns:a16="http://schemas.microsoft.com/office/drawing/2014/main" id="{1EFA0789-ECD3-4E69-AD62-86AF5078F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0"/>
            <a:ext cx="8281987" cy="13239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Parallel odd-even transposition sort</a:t>
            </a:r>
          </a:p>
        </p:txBody>
      </p:sp>
      <p:sp>
        <p:nvSpPr>
          <p:cNvPr id="124930" name="Footer Placeholder 2">
            <a:extLst>
              <a:ext uri="{FF2B5EF4-FFF2-40B4-BE49-F238E27FC236}">
                <a16:creationId xmlns:a16="http://schemas.microsoft.com/office/drawing/2014/main" id="{3A2BDFA3-C316-4A7F-B25E-862BC1800B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124931" name="Picture 2">
            <a:extLst>
              <a:ext uri="{FF2B5EF4-FFF2-40B4-BE49-F238E27FC236}">
                <a16:creationId xmlns:a16="http://schemas.microsoft.com/office/drawing/2014/main" id="{7642F21E-12E5-49A5-A437-51893475E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989138"/>
            <a:ext cx="8248650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itle 1">
            <a:extLst>
              <a:ext uri="{FF2B5EF4-FFF2-40B4-BE49-F238E27FC236}">
                <a16:creationId xmlns:a16="http://schemas.microsoft.com/office/drawing/2014/main" id="{FBBD66F1-2A64-4E67-913A-78B7416C1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Pseudo-code</a:t>
            </a:r>
          </a:p>
        </p:txBody>
      </p:sp>
      <p:sp>
        <p:nvSpPr>
          <p:cNvPr id="125954" name="Footer Placeholder 2">
            <a:extLst>
              <a:ext uri="{FF2B5EF4-FFF2-40B4-BE49-F238E27FC236}">
                <a16:creationId xmlns:a16="http://schemas.microsoft.com/office/drawing/2014/main" id="{BD320791-22D0-4775-8173-06FE04BBA4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125955" name="Picture 2">
            <a:extLst>
              <a:ext uri="{FF2B5EF4-FFF2-40B4-BE49-F238E27FC236}">
                <a16:creationId xmlns:a16="http://schemas.microsoft.com/office/drawing/2014/main" id="{5749C2E9-9443-414A-85CD-D93139B5B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341438"/>
            <a:ext cx="7489825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>
            <a:extLst>
              <a:ext uri="{FF2B5EF4-FFF2-40B4-BE49-F238E27FC236}">
                <a16:creationId xmlns:a16="http://schemas.microsoft.com/office/drawing/2014/main" id="{68317E02-8E22-4281-BBD1-2B4FE9856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802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Compute_partner</a:t>
            </a:r>
          </a:p>
        </p:txBody>
      </p:sp>
      <p:sp>
        <p:nvSpPr>
          <p:cNvPr id="126978" name="Footer Placeholder 2">
            <a:extLst>
              <a:ext uri="{FF2B5EF4-FFF2-40B4-BE49-F238E27FC236}">
                <a16:creationId xmlns:a16="http://schemas.microsoft.com/office/drawing/2014/main" id="{0EB94088-51BF-4AAA-894F-7914ABD9E6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126979" name="Picture 2">
            <a:extLst>
              <a:ext uri="{FF2B5EF4-FFF2-40B4-BE49-F238E27FC236}">
                <a16:creationId xmlns:a16="http://schemas.microsoft.com/office/drawing/2014/main" id="{A731E07F-C358-4399-98FE-1AA1E3AB5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23950"/>
            <a:ext cx="7920038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itle 1">
            <a:extLst>
              <a:ext uri="{FF2B5EF4-FFF2-40B4-BE49-F238E27FC236}">
                <a16:creationId xmlns:a16="http://schemas.microsoft.com/office/drawing/2014/main" id="{91E8FB2B-D33F-4264-B16F-1379D89E2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Safety in MPI programs</a:t>
            </a:r>
          </a:p>
        </p:txBody>
      </p:sp>
      <p:sp>
        <p:nvSpPr>
          <p:cNvPr id="128002" name="Content Placeholder 2">
            <a:extLst>
              <a:ext uri="{FF2B5EF4-FFF2-40B4-BE49-F238E27FC236}">
                <a16:creationId xmlns:a16="http://schemas.microsoft.com/office/drawing/2014/main" id="{B844A5E8-434B-4232-8967-B4BB24A4E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MPI standard allows MPI_Send to behave in two different ways: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it can simply copy the message into an MPI managed buffer and return,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or it can block until the matching call to MPI_Recv starts.</a:t>
            </a:r>
          </a:p>
        </p:txBody>
      </p:sp>
      <p:sp>
        <p:nvSpPr>
          <p:cNvPr id="128003" name="Footer Placeholder 3">
            <a:extLst>
              <a:ext uri="{FF2B5EF4-FFF2-40B4-BE49-F238E27FC236}">
                <a16:creationId xmlns:a16="http://schemas.microsoft.com/office/drawing/2014/main" id="{23B5B167-DEBB-4F06-AD7A-8BF78B0636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>
            <a:extLst>
              <a:ext uri="{FF2B5EF4-FFF2-40B4-BE49-F238E27FC236}">
                <a16:creationId xmlns:a16="http://schemas.microsoft.com/office/drawing/2014/main" id="{4342B924-62EC-4F9D-A0F9-B4A5AA8F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Safety in MPI programs</a:t>
            </a:r>
          </a:p>
        </p:txBody>
      </p:sp>
      <p:sp>
        <p:nvSpPr>
          <p:cNvPr id="129026" name="Content Placeholder 2">
            <a:extLst>
              <a:ext uri="{FF2B5EF4-FFF2-40B4-BE49-F238E27FC236}">
                <a16:creationId xmlns:a16="http://schemas.microsoft.com/office/drawing/2014/main" id="{FB08941F-AFCF-4FCD-9ED6-FBB2B7F1B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Many implementations of MPI set a threshold at which the system switches from buffering to blocking. 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Relatively small messages will be buffered by MPI_Send.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Larger messages, will cause it to block.</a:t>
            </a:r>
          </a:p>
        </p:txBody>
      </p:sp>
      <p:sp>
        <p:nvSpPr>
          <p:cNvPr id="129027" name="Footer Placeholder 3">
            <a:extLst>
              <a:ext uri="{FF2B5EF4-FFF2-40B4-BE49-F238E27FC236}">
                <a16:creationId xmlns:a16="http://schemas.microsoft.com/office/drawing/2014/main" id="{7A0FCBF5-8764-4857-A7EB-018DA65EF2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>
            <a:extLst>
              <a:ext uri="{FF2B5EF4-FFF2-40B4-BE49-F238E27FC236}">
                <a16:creationId xmlns:a16="http://schemas.microsoft.com/office/drawing/2014/main" id="{D4B56A0D-8702-445F-A0E9-7083AA0E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Safety in MPI programs</a:t>
            </a:r>
          </a:p>
        </p:txBody>
      </p:sp>
      <p:sp>
        <p:nvSpPr>
          <p:cNvPr id="130050" name="Content Placeholder 2">
            <a:extLst>
              <a:ext uri="{FF2B5EF4-FFF2-40B4-BE49-F238E27FC236}">
                <a16:creationId xmlns:a16="http://schemas.microsoft.com/office/drawing/2014/main" id="{5F1D0FD7-4115-4570-B6E1-1501CDD51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3671887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If the MPI_Send executed by each process blocks, no process will be able to start executing a call to MPI_Recv, and the program will hang or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deadlock</a:t>
            </a:r>
            <a:r>
              <a:rPr lang="en-US" altLang="en-US">
                <a:ea typeface="ＭＳ Ｐゴシック" panose="020B0600070205080204" pitchFamily="34" charset="-128"/>
              </a:rPr>
              <a:t>.</a:t>
            </a:r>
            <a:br>
              <a:rPr lang="en-US" altLang="en-US">
                <a:ea typeface="ＭＳ Ｐゴシック" panose="020B0600070205080204" pitchFamily="34" charset="-128"/>
              </a:rPr>
            </a:br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Each process is blocked waiting for an event that will never happen.</a:t>
            </a:r>
          </a:p>
        </p:txBody>
      </p:sp>
      <p:sp>
        <p:nvSpPr>
          <p:cNvPr id="130051" name="Footer Placeholder 3">
            <a:extLst>
              <a:ext uri="{FF2B5EF4-FFF2-40B4-BE49-F238E27FC236}">
                <a16:creationId xmlns:a16="http://schemas.microsoft.com/office/drawing/2014/main" id="{77CA84D4-8F8A-4CF4-956A-5372D7A40C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26A2E-1203-4525-937D-54BBE1B2E3E0}"/>
              </a:ext>
            </a:extLst>
          </p:cNvPr>
          <p:cNvSpPr txBox="1"/>
          <p:nvPr/>
        </p:nvSpPr>
        <p:spPr>
          <a:xfrm>
            <a:off x="5435600" y="5445125"/>
            <a:ext cx="275431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latin typeface="+mn-lt"/>
                <a:ea typeface="+mn-ea"/>
              </a:rPr>
              <a:t>(see pseudo-code)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3239E37F-2132-4F28-9D3B-A5FB29405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Execution</a:t>
            </a:r>
          </a:p>
        </p:txBody>
      </p:sp>
      <p:sp>
        <p:nvSpPr>
          <p:cNvPr id="29698" name="Footer Placeholder 2">
            <a:extLst>
              <a:ext uri="{FF2B5EF4-FFF2-40B4-BE49-F238E27FC236}">
                <a16:creationId xmlns:a16="http://schemas.microsoft.com/office/drawing/2014/main" id="{1BBB3C14-54B6-4C6A-B6DD-C26289B755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F9E8F5-43F9-469C-84E2-41690ECEB8C2}"/>
              </a:ext>
            </a:extLst>
          </p:cNvPr>
          <p:cNvSpPr/>
          <p:nvPr/>
        </p:nvSpPr>
        <p:spPr>
          <a:xfrm>
            <a:off x="323850" y="1700213"/>
            <a:ext cx="8569325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  <a:ea typeface="+mn-ea"/>
              </a:rPr>
              <a:t>mpiexec</a:t>
            </a:r>
            <a:r>
              <a:rPr lang="en-US" sz="2800" kern="0" dirty="0">
                <a:latin typeface="Arial"/>
                <a:ea typeface="+mn-ea"/>
              </a:rPr>
              <a:t>  -n  &lt;number of processes&gt;   &lt;executable&gt;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2F3F43-C493-4FFB-9540-D1467258C6CB}"/>
              </a:ext>
            </a:extLst>
          </p:cNvPr>
          <p:cNvSpPr/>
          <p:nvPr/>
        </p:nvSpPr>
        <p:spPr>
          <a:xfrm>
            <a:off x="2268538" y="2924175"/>
            <a:ext cx="489585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  <a:ea typeface="+mn-ea"/>
              </a:rPr>
              <a:t>mpiexec</a:t>
            </a:r>
            <a:r>
              <a:rPr lang="en-US" sz="2800" kern="0" dirty="0">
                <a:latin typeface="Arial"/>
                <a:ea typeface="+mn-ea"/>
              </a:rPr>
              <a:t>  -n  1  ./</a:t>
            </a:r>
            <a:r>
              <a:rPr lang="en-US" sz="2800" kern="0" dirty="0" err="1">
                <a:latin typeface="Arial"/>
                <a:ea typeface="+mn-ea"/>
              </a:rPr>
              <a:t>mpi_hello</a:t>
            </a:r>
            <a:endParaRPr lang="en-US" sz="2800" kern="0" dirty="0">
              <a:latin typeface="Arial"/>
              <a:ea typeface="+mn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30CAA4-1183-46BC-AD29-64655B05B7F5}"/>
              </a:ext>
            </a:extLst>
          </p:cNvPr>
          <p:cNvSpPr/>
          <p:nvPr/>
        </p:nvSpPr>
        <p:spPr>
          <a:xfrm>
            <a:off x="684213" y="4365625"/>
            <a:ext cx="4895850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  <a:ea typeface="+mn-ea"/>
              </a:rPr>
              <a:t>mpiexec</a:t>
            </a:r>
            <a:r>
              <a:rPr lang="en-US" sz="2800" kern="0" dirty="0">
                <a:latin typeface="Arial"/>
                <a:ea typeface="+mn-ea"/>
              </a:rPr>
              <a:t>  -n  4  ./</a:t>
            </a:r>
            <a:r>
              <a:rPr lang="en-US" sz="2800" kern="0" dirty="0" err="1">
                <a:latin typeface="Arial"/>
                <a:ea typeface="+mn-ea"/>
              </a:rPr>
              <a:t>mpi_hello</a:t>
            </a:r>
            <a:endParaRPr lang="en-US" sz="2800" kern="0" dirty="0">
              <a:latin typeface="Arial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EA3DD-F0E1-47D8-9F48-B0D48755DACE}"/>
              </a:ext>
            </a:extLst>
          </p:cNvPr>
          <p:cNvSpPr txBox="1"/>
          <p:nvPr/>
        </p:nvSpPr>
        <p:spPr>
          <a:xfrm>
            <a:off x="5076825" y="3789363"/>
            <a:ext cx="26828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  <a:ea typeface="+mn-ea"/>
              </a:rPr>
              <a:t>run with 1 process</a:t>
            </a:r>
          </a:p>
        </p:txBody>
      </p:sp>
      <p:cxnSp>
        <p:nvCxnSpPr>
          <p:cNvPr id="29703" name="Straight Connector 8">
            <a:extLst>
              <a:ext uri="{FF2B5EF4-FFF2-40B4-BE49-F238E27FC236}">
                <a16:creationId xmlns:a16="http://schemas.microsoft.com/office/drawing/2014/main" id="{3E4A5277-6E46-4F73-BB7F-D8D7F01C897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9750" y="2636838"/>
            <a:ext cx="77041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F2F65D9-1950-4F93-918B-A9DBEDBA754E}"/>
              </a:ext>
            </a:extLst>
          </p:cNvPr>
          <p:cNvSpPr txBox="1"/>
          <p:nvPr/>
        </p:nvSpPr>
        <p:spPr>
          <a:xfrm>
            <a:off x="3635375" y="5300663"/>
            <a:ext cx="30099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  <a:ea typeface="+mn-ea"/>
              </a:rPr>
              <a:t>run with 4 processes</a:t>
            </a:r>
          </a:p>
        </p:txBody>
      </p:sp>
      <p:sp>
        <p:nvSpPr>
          <p:cNvPr id="29705" name="Freeform 10">
            <a:extLst>
              <a:ext uri="{FF2B5EF4-FFF2-40B4-BE49-F238E27FC236}">
                <a16:creationId xmlns:a16="http://schemas.microsoft.com/office/drawing/2014/main" id="{A0C4A862-280C-4B28-8D2D-93ECCC7CE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3075" y="3421063"/>
            <a:ext cx="762000" cy="754062"/>
          </a:xfrm>
          <a:custGeom>
            <a:avLst/>
            <a:gdLst>
              <a:gd name="T0" fmla="*/ 762000 w 762000"/>
              <a:gd name="T1" fmla="*/ 646245 h 754117"/>
              <a:gd name="T2" fmla="*/ 99848 w 762000"/>
              <a:gd name="T3" fmla="*/ 646245 h 754117"/>
              <a:gd name="T4" fmla="*/ 162910 w 762000"/>
              <a:gd name="T5" fmla="*/ 0 h 754117"/>
              <a:gd name="T6" fmla="*/ 0 60000 65536"/>
              <a:gd name="T7" fmla="*/ 0 60000 65536"/>
              <a:gd name="T8" fmla="*/ 0 60000 65536"/>
              <a:gd name="T9" fmla="*/ 0 w 762000"/>
              <a:gd name="T10" fmla="*/ 0 h 754117"/>
              <a:gd name="T11" fmla="*/ 762000 w 762000"/>
              <a:gd name="T12" fmla="*/ 754117 h 7541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62000" h="754117">
                <a:moveTo>
                  <a:pt x="762000" y="646386"/>
                </a:moveTo>
                <a:cubicBezTo>
                  <a:pt x="480848" y="700251"/>
                  <a:pt x="199696" y="754117"/>
                  <a:pt x="99848" y="646386"/>
                </a:cubicBezTo>
                <a:cubicBezTo>
                  <a:pt x="0" y="538655"/>
                  <a:pt x="81455" y="269327"/>
                  <a:pt x="162910" y="0"/>
                </a:cubicBezTo>
              </a:path>
            </a:pathLst>
          </a:custGeom>
          <a:noFill/>
          <a:ln w="9525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9706" name="Freeform 11">
            <a:extLst>
              <a:ext uri="{FF2B5EF4-FFF2-40B4-BE49-F238E27FC236}">
                <a16:creationId xmlns:a16="http://schemas.microsoft.com/office/drawing/2014/main" id="{87765EE6-9944-4828-A673-5ACCC913D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4868863"/>
            <a:ext cx="762000" cy="754062"/>
          </a:xfrm>
          <a:custGeom>
            <a:avLst/>
            <a:gdLst>
              <a:gd name="T0" fmla="*/ 762000 w 762000"/>
              <a:gd name="T1" fmla="*/ 646245 h 754117"/>
              <a:gd name="T2" fmla="*/ 99848 w 762000"/>
              <a:gd name="T3" fmla="*/ 646245 h 754117"/>
              <a:gd name="T4" fmla="*/ 162910 w 762000"/>
              <a:gd name="T5" fmla="*/ 0 h 754117"/>
              <a:gd name="T6" fmla="*/ 0 60000 65536"/>
              <a:gd name="T7" fmla="*/ 0 60000 65536"/>
              <a:gd name="T8" fmla="*/ 0 60000 65536"/>
              <a:gd name="T9" fmla="*/ 0 w 762000"/>
              <a:gd name="T10" fmla="*/ 0 h 754117"/>
              <a:gd name="T11" fmla="*/ 762000 w 762000"/>
              <a:gd name="T12" fmla="*/ 754117 h 7541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62000" h="754117">
                <a:moveTo>
                  <a:pt x="762000" y="646386"/>
                </a:moveTo>
                <a:cubicBezTo>
                  <a:pt x="480848" y="700251"/>
                  <a:pt x="199696" y="754117"/>
                  <a:pt x="99848" y="646386"/>
                </a:cubicBezTo>
                <a:cubicBezTo>
                  <a:pt x="0" y="538655"/>
                  <a:pt x="81455" y="269327"/>
                  <a:pt x="162910" y="0"/>
                </a:cubicBezTo>
              </a:path>
            </a:pathLst>
          </a:custGeom>
          <a:noFill/>
          <a:ln w="9525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Title 1">
            <a:extLst>
              <a:ext uri="{FF2B5EF4-FFF2-40B4-BE49-F238E27FC236}">
                <a16:creationId xmlns:a16="http://schemas.microsoft.com/office/drawing/2014/main" id="{C1A22AF3-2CE4-47A8-BB17-5B281605B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Safety in MPI programs</a:t>
            </a:r>
          </a:p>
        </p:txBody>
      </p:sp>
      <p:sp>
        <p:nvSpPr>
          <p:cNvPr id="131074" name="Content Placeholder 2">
            <a:extLst>
              <a:ext uri="{FF2B5EF4-FFF2-40B4-BE49-F238E27FC236}">
                <a16:creationId xmlns:a16="http://schemas.microsoft.com/office/drawing/2014/main" id="{856942D4-4A56-4625-A2EB-4186354F0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program that relies on MPI provided buffering is said to be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unsafe</a:t>
            </a:r>
            <a:r>
              <a:rPr lang="en-US" altLang="en-US">
                <a:ea typeface="ＭＳ Ｐゴシック" panose="020B0600070205080204" pitchFamily="34" charset="-128"/>
              </a:rPr>
              <a:t>. 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Such a program may run without problems for various sets of input, but it may hang or crash with other sets.</a:t>
            </a:r>
          </a:p>
        </p:txBody>
      </p:sp>
      <p:sp>
        <p:nvSpPr>
          <p:cNvPr id="131075" name="Footer Placeholder 3">
            <a:extLst>
              <a:ext uri="{FF2B5EF4-FFF2-40B4-BE49-F238E27FC236}">
                <a16:creationId xmlns:a16="http://schemas.microsoft.com/office/drawing/2014/main" id="{99211395-FAC0-4F2A-8A17-5661E13C75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Title 1">
            <a:extLst>
              <a:ext uri="{FF2B5EF4-FFF2-40B4-BE49-F238E27FC236}">
                <a16:creationId xmlns:a16="http://schemas.microsoft.com/office/drawing/2014/main" id="{73FAA16B-3B74-42BC-9BA3-D1B3199F1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582612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MPI_Ssend</a:t>
            </a:r>
          </a:p>
        </p:txBody>
      </p:sp>
      <p:sp>
        <p:nvSpPr>
          <p:cNvPr id="132098" name="Content Placeholder 2">
            <a:extLst>
              <a:ext uri="{FF2B5EF4-FFF2-40B4-BE49-F238E27FC236}">
                <a16:creationId xmlns:a16="http://schemas.microsoft.com/office/drawing/2014/main" id="{187BF9E6-E20A-41FF-BF1B-E93F08568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808287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 alternative to MPI_Send defined by the MPI standard.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The extra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s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stands for synchronous and MPI_Ssend is guaranteed to block until the matching receive starts.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32099" name="Footer Placeholder 3">
            <a:extLst>
              <a:ext uri="{FF2B5EF4-FFF2-40B4-BE49-F238E27FC236}">
                <a16:creationId xmlns:a16="http://schemas.microsoft.com/office/drawing/2014/main" id="{70345616-FEF6-49F2-BE45-F5D3ADBB20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grpSp>
        <p:nvGrpSpPr>
          <p:cNvPr id="132100" name="Group 6">
            <a:extLst>
              <a:ext uri="{FF2B5EF4-FFF2-40B4-BE49-F238E27FC236}">
                <a16:creationId xmlns:a16="http://schemas.microsoft.com/office/drawing/2014/main" id="{C4D25C43-ACA6-4B6B-85DB-D3394A3F774D}"/>
              </a:ext>
            </a:extLst>
          </p:cNvPr>
          <p:cNvGrpSpPr>
            <a:grpSpLocks/>
          </p:cNvGrpSpPr>
          <p:nvPr/>
        </p:nvGrpSpPr>
        <p:grpSpPr bwMode="auto">
          <a:xfrm>
            <a:off x="1619250" y="3860800"/>
            <a:ext cx="5656263" cy="2232025"/>
            <a:chOff x="1547664" y="3861048"/>
            <a:chExt cx="5296272" cy="1811263"/>
          </a:xfrm>
        </p:grpSpPr>
        <p:pic>
          <p:nvPicPr>
            <p:cNvPr id="132101" name="Picture 2">
              <a:extLst>
                <a:ext uri="{FF2B5EF4-FFF2-40B4-BE49-F238E27FC236}">
                  <a16:creationId xmlns:a16="http://schemas.microsoft.com/office/drawing/2014/main" id="{11582046-8284-4EFE-B6C6-FC81B2BE45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3861048"/>
              <a:ext cx="5181600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102" name="Picture 3">
              <a:extLst>
                <a:ext uri="{FF2B5EF4-FFF2-40B4-BE49-F238E27FC236}">
                  <a16:creationId xmlns:a16="http://schemas.microsoft.com/office/drawing/2014/main" id="{33D99459-481F-4002-B354-6145EDA22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4653136"/>
              <a:ext cx="4648200" cy="1019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itle 1">
            <a:extLst>
              <a:ext uri="{FF2B5EF4-FFF2-40B4-BE49-F238E27FC236}">
                <a16:creationId xmlns:a16="http://schemas.microsoft.com/office/drawing/2014/main" id="{78B094E5-4C30-4704-BEA8-4072763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Restructuring communication</a:t>
            </a:r>
          </a:p>
        </p:txBody>
      </p:sp>
      <p:sp>
        <p:nvSpPr>
          <p:cNvPr id="133122" name="Footer Placeholder 2">
            <a:extLst>
              <a:ext uri="{FF2B5EF4-FFF2-40B4-BE49-F238E27FC236}">
                <a16:creationId xmlns:a16="http://schemas.microsoft.com/office/drawing/2014/main" id="{52BE060D-A6EB-42F8-8BB3-B7BBCC7176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133123" name="Picture 2">
            <a:extLst>
              <a:ext uri="{FF2B5EF4-FFF2-40B4-BE49-F238E27FC236}">
                <a16:creationId xmlns:a16="http://schemas.microsoft.com/office/drawing/2014/main" id="{6E8505A8-E361-4F1F-A669-642ED233C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12875"/>
            <a:ext cx="7599362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Picture 3">
            <a:extLst>
              <a:ext uri="{FF2B5EF4-FFF2-40B4-BE49-F238E27FC236}">
                <a16:creationId xmlns:a16="http://schemas.microsoft.com/office/drawing/2014/main" id="{FCB0DA30-BE9C-4E53-8E5C-3EBC6899C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357563"/>
            <a:ext cx="8180387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5" name="Freeform 5">
            <a:extLst>
              <a:ext uri="{FF2B5EF4-FFF2-40B4-BE49-F238E27FC236}">
                <a16:creationId xmlns:a16="http://schemas.microsoft.com/office/drawing/2014/main" id="{3BF4F69B-1568-44E9-9ADA-51E90AFEE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400" y="2305050"/>
            <a:ext cx="585788" cy="1016000"/>
          </a:xfrm>
          <a:custGeom>
            <a:avLst/>
            <a:gdLst>
              <a:gd name="T0" fmla="*/ 58896 w 585536"/>
              <a:gd name="T1" fmla="*/ 37432 h 1016001"/>
              <a:gd name="T2" fmla="*/ 492594 w 585536"/>
              <a:gd name="T3" fmla="*/ 37432 h 1016001"/>
              <a:gd name="T4" fmla="*/ 74959 w 585536"/>
              <a:gd name="T5" fmla="*/ 262022 h 1016001"/>
              <a:gd name="T6" fmla="*/ 492594 w 585536"/>
              <a:gd name="T7" fmla="*/ 310148 h 1016001"/>
              <a:gd name="T8" fmla="*/ 10710 w 585536"/>
              <a:gd name="T9" fmla="*/ 534735 h 1016001"/>
              <a:gd name="T10" fmla="*/ 556844 w 585536"/>
              <a:gd name="T11" fmla="*/ 566819 h 1016001"/>
              <a:gd name="T12" fmla="*/ 187401 w 585536"/>
              <a:gd name="T13" fmla="*/ 711198 h 1016001"/>
              <a:gd name="T14" fmla="*/ 139212 w 585536"/>
              <a:gd name="T15" fmla="*/ 1015998 h 101600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85536"/>
              <a:gd name="T25" fmla="*/ 0 h 1016001"/>
              <a:gd name="T26" fmla="*/ 585536 w 585536"/>
              <a:gd name="T27" fmla="*/ 1016001 h 101600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85536" h="1016001">
                <a:moveTo>
                  <a:pt x="58821" y="37432"/>
                </a:moveTo>
                <a:cubicBezTo>
                  <a:pt x="274052" y="18716"/>
                  <a:pt x="489284" y="0"/>
                  <a:pt x="491958" y="37432"/>
                </a:cubicBezTo>
                <a:cubicBezTo>
                  <a:pt x="494632" y="74864"/>
                  <a:pt x="74863" y="216569"/>
                  <a:pt x="74863" y="262022"/>
                </a:cubicBezTo>
                <a:cubicBezTo>
                  <a:pt x="74863" y="307475"/>
                  <a:pt x="502653" y="264695"/>
                  <a:pt x="491958" y="310148"/>
                </a:cubicBezTo>
                <a:cubicBezTo>
                  <a:pt x="481263" y="355601"/>
                  <a:pt x="0" y="491959"/>
                  <a:pt x="10695" y="534738"/>
                </a:cubicBezTo>
                <a:cubicBezTo>
                  <a:pt x="21390" y="577517"/>
                  <a:pt x="526716" y="537412"/>
                  <a:pt x="556126" y="566822"/>
                </a:cubicBezTo>
                <a:cubicBezTo>
                  <a:pt x="585536" y="596232"/>
                  <a:pt x="256674" y="636338"/>
                  <a:pt x="187158" y="711201"/>
                </a:cubicBezTo>
                <a:cubicBezTo>
                  <a:pt x="117642" y="786064"/>
                  <a:pt x="128337" y="901032"/>
                  <a:pt x="139032" y="101600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Title 1">
            <a:extLst>
              <a:ext uri="{FF2B5EF4-FFF2-40B4-BE49-F238E27FC236}">
                <a16:creationId xmlns:a16="http://schemas.microsoft.com/office/drawing/2014/main" id="{38CBD5C1-4AD3-4E46-98DC-9BB9C9980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582612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MPI_Sendrecv</a:t>
            </a:r>
          </a:p>
        </p:txBody>
      </p:sp>
      <p:sp>
        <p:nvSpPr>
          <p:cNvPr id="134146" name="Content Placeholder 2">
            <a:extLst>
              <a:ext uri="{FF2B5EF4-FFF2-40B4-BE49-F238E27FC236}">
                <a16:creationId xmlns:a16="http://schemas.microsoft.com/office/drawing/2014/main" id="{B0C1D3B4-9AF9-493F-9C94-796847DC0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 alternative to scheduling the communications ourselves. 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Carries out a blocking send and a receive in a single call. 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The dest and the source can be the same or different. 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Especially useful because MPI schedules the communications so that the program won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t hang or crash.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34147" name="Footer Placeholder 3">
            <a:extLst>
              <a:ext uri="{FF2B5EF4-FFF2-40B4-BE49-F238E27FC236}">
                <a16:creationId xmlns:a16="http://schemas.microsoft.com/office/drawing/2014/main" id="{2A89E4A9-0743-46DA-8BA5-4B778F5205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Title 1">
            <a:extLst>
              <a:ext uri="{FF2B5EF4-FFF2-40B4-BE49-F238E27FC236}">
                <a16:creationId xmlns:a16="http://schemas.microsoft.com/office/drawing/2014/main" id="{43EAD87B-40F6-4E2C-A480-595D29A7F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582612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MPI_Sendrecv</a:t>
            </a:r>
          </a:p>
        </p:txBody>
      </p:sp>
      <p:sp>
        <p:nvSpPr>
          <p:cNvPr id="135170" name="Footer Placeholder 3">
            <a:extLst>
              <a:ext uri="{FF2B5EF4-FFF2-40B4-BE49-F238E27FC236}">
                <a16:creationId xmlns:a16="http://schemas.microsoft.com/office/drawing/2014/main" id="{376F75BB-FE02-4913-9328-97EE63E243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grpSp>
        <p:nvGrpSpPr>
          <p:cNvPr id="135171" name="Group 7">
            <a:extLst>
              <a:ext uri="{FF2B5EF4-FFF2-40B4-BE49-F238E27FC236}">
                <a16:creationId xmlns:a16="http://schemas.microsoft.com/office/drawing/2014/main" id="{FCC32F0F-E4F5-4F1C-A80C-A6EBE2C270CE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981075"/>
            <a:ext cx="7632700" cy="4895850"/>
            <a:chOff x="1043608" y="1268760"/>
            <a:chExt cx="5619750" cy="3293343"/>
          </a:xfrm>
        </p:grpSpPr>
        <p:pic>
          <p:nvPicPr>
            <p:cNvPr id="135172" name="Picture 2">
              <a:extLst>
                <a:ext uri="{FF2B5EF4-FFF2-40B4-BE49-F238E27FC236}">
                  <a16:creationId xmlns:a16="http://schemas.microsoft.com/office/drawing/2014/main" id="{470B6003-6930-4841-8CF0-056F54C982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268760"/>
              <a:ext cx="5619750" cy="163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5173" name="Picture 3">
              <a:extLst>
                <a:ext uri="{FF2B5EF4-FFF2-40B4-BE49-F238E27FC236}">
                  <a16:creationId xmlns:a16="http://schemas.microsoft.com/office/drawing/2014/main" id="{98ED1855-4ADA-445B-9AA9-C94D102B35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2780928"/>
              <a:ext cx="4848225" cy="178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Title 3">
            <a:extLst>
              <a:ext uri="{FF2B5EF4-FFF2-40B4-BE49-F238E27FC236}">
                <a16:creationId xmlns:a16="http://schemas.microsoft.com/office/drawing/2014/main" id="{258A6A06-057F-4A38-BB5D-FB2AE83F6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Safe communication with five processes</a:t>
            </a:r>
          </a:p>
        </p:txBody>
      </p:sp>
      <p:sp>
        <p:nvSpPr>
          <p:cNvPr id="136194" name="Footer Placeholder 1">
            <a:extLst>
              <a:ext uri="{FF2B5EF4-FFF2-40B4-BE49-F238E27FC236}">
                <a16:creationId xmlns:a16="http://schemas.microsoft.com/office/drawing/2014/main" id="{EAE0B86E-185C-4B7B-9481-4C2095FEC9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136195" name="Picture 2" descr="f03-13-9780123742605.eps">
            <a:extLst>
              <a:ext uri="{FF2B5EF4-FFF2-40B4-BE49-F238E27FC236}">
                <a16:creationId xmlns:a16="http://schemas.microsoft.com/office/drawing/2014/main" id="{37081F4F-E50A-473E-8D9B-2D0D6D0A0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557338"/>
            <a:ext cx="5081588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Title 1">
            <a:extLst>
              <a:ext uri="{FF2B5EF4-FFF2-40B4-BE49-F238E27FC236}">
                <a16:creationId xmlns:a16="http://schemas.microsoft.com/office/drawing/2014/main" id="{DF813D39-A40A-4CCE-9995-BD474EA0E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0"/>
            <a:ext cx="8281987" cy="584200"/>
          </a:xfrm>
        </p:spPr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Parallel odd-even transposition sort</a:t>
            </a:r>
          </a:p>
        </p:txBody>
      </p:sp>
      <p:sp>
        <p:nvSpPr>
          <p:cNvPr id="137218" name="Footer Placeholder 2">
            <a:extLst>
              <a:ext uri="{FF2B5EF4-FFF2-40B4-BE49-F238E27FC236}">
                <a16:creationId xmlns:a16="http://schemas.microsoft.com/office/drawing/2014/main" id="{F97023CF-576D-444F-91B1-0B1A9DD374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137219" name="Picture 2">
            <a:extLst>
              <a:ext uri="{FF2B5EF4-FFF2-40B4-BE49-F238E27FC236}">
                <a16:creationId xmlns:a16="http://schemas.microsoft.com/office/drawing/2014/main" id="{DB09F151-E1D4-461A-BC86-8F7FDB8F5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849313"/>
            <a:ext cx="5543550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Title 1">
            <a:extLst>
              <a:ext uri="{FF2B5EF4-FFF2-40B4-BE49-F238E27FC236}">
                <a16:creationId xmlns:a16="http://schemas.microsoft.com/office/drawing/2014/main" id="{AC86C1C9-D615-4C57-90AC-5D90EDB76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Run-times of parallel odd-even sort</a:t>
            </a:r>
          </a:p>
        </p:txBody>
      </p:sp>
      <p:sp>
        <p:nvSpPr>
          <p:cNvPr id="138242" name="Footer Placeholder 2">
            <a:extLst>
              <a:ext uri="{FF2B5EF4-FFF2-40B4-BE49-F238E27FC236}">
                <a16:creationId xmlns:a16="http://schemas.microsoft.com/office/drawing/2014/main" id="{FC682CE4-C369-4ABA-A81C-C316EEB95F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138243" name="Picture 2">
            <a:extLst>
              <a:ext uri="{FF2B5EF4-FFF2-40B4-BE49-F238E27FC236}">
                <a16:creationId xmlns:a16="http://schemas.microsoft.com/office/drawing/2014/main" id="{66807D0D-EC93-404B-9085-8F82A991D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484313"/>
            <a:ext cx="7056438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93CAF9-6F03-4B43-A122-3C3CF120C881}"/>
              </a:ext>
            </a:extLst>
          </p:cNvPr>
          <p:cNvSpPr txBox="1"/>
          <p:nvPr/>
        </p:nvSpPr>
        <p:spPr>
          <a:xfrm>
            <a:off x="4211638" y="5084763"/>
            <a:ext cx="331311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(times are in milliseconds)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itle 1">
            <a:extLst>
              <a:ext uri="{FF2B5EF4-FFF2-40B4-BE49-F238E27FC236}">
                <a16:creationId xmlns:a16="http://schemas.microsoft.com/office/drawing/2014/main" id="{6501CA18-9262-4704-BDF3-377712ADC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Concluding Remarks (1)</a:t>
            </a:r>
          </a:p>
        </p:txBody>
      </p:sp>
      <p:sp>
        <p:nvSpPr>
          <p:cNvPr id="139266" name="Content Placeholder 2">
            <a:extLst>
              <a:ext uri="{FF2B5EF4-FFF2-40B4-BE49-F238E27FC236}">
                <a16:creationId xmlns:a16="http://schemas.microsoft.com/office/drawing/2014/main" id="{D1F28AA8-207E-4D3E-A6DB-37A97E808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MPI or the Message-Passing Interface is a library of functions that can be called from C, C++, or Fortran programs.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 communicator is a collection of processes that can send messages to each other.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Many parallel programs use the single-program multiple data or SPMD approach.</a:t>
            </a:r>
          </a:p>
        </p:txBody>
      </p:sp>
      <p:sp>
        <p:nvSpPr>
          <p:cNvPr id="139267" name="Footer Placeholder 3">
            <a:extLst>
              <a:ext uri="{FF2B5EF4-FFF2-40B4-BE49-F238E27FC236}">
                <a16:creationId xmlns:a16="http://schemas.microsoft.com/office/drawing/2014/main" id="{0A4FE10E-F7FA-4D72-949B-3209668C2C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Title 1">
            <a:extLst>
              <a:ext uri="{FF2B5EF4-FFF2-40B4-BE49-F238E27FC236}">
                <a16:creationId xmlns:a16="http://schemas.microsoft.com/office/drawing/2014/main" id="{1CE662B3-62CB-4EFD-8864-A3124F00F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Concluding Remarks (2)</a:t>
            </a:r>
          </a:p>
        </p:txBody>
      </p:sp>
      <p:sp>
        <p:nvSpPr>
          <p:cNvPr id="140290" name="Content Placeholder 2">
            <a:extLst>
              <a:ext uri="{FF2B5EF4-FFF2-40B4-BE49-F238E27FC236}">
                <a16:creationId xmlns:a16="http://schemas.microsoft.com/office/drawing/2014/main" id="{9BDF512C-A0CC-4880-9844-0324B1A10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Most serial programs are deterministic: if we run the same program with the same input we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ll get the same output. 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Parallel programs often don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t possess this property.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Collective communications involve all the processes in a communicator.</a:t>
            </a:r>
          </a:p>
        </p:txBody>
      </p:sp>
      <p:sp>
        <p:nvSpPr>
          <p:cNvPr id="140291" name="Footer Placeholder 3">
            <a:extLst>
              <a:ext uri="{FF2B5EF4-FFF2-40B4-BE49-F238E27FC236}">
                <a16:creationId xmlns:a16="http://schemas.microsoft.com/office/drawing/2014/main" id="{FE42FD3C-2F45-420A-8E1C-29B344CFF2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32992D8D-48B9-46AC-AA27-4CE93F82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Execution</a:t>
            </a:r>
          </a:p>
        </p:txBody>
      </p:sp>
      <p:sp>
        <p:nvSpPr>
          <p:cNvPr id="30722" name="Footer Placeholder 2">
            <a:extLst>
              <a:ext uri="{FF2B5EF4-FFF2-40B4-BE49-F238E27FC236}">
                <a16:creationId xmlns:a16="http://schemas.microsoft.com/office/drawing/2014/main" id="{AD53E8AF-DCEF-4E99-A47B-7F95F6F401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414FCE-4F98-4DF3-8C0B-AD9242D7AB17}"/>
              </a:ext>
            </a:extLst>
          </p:cNvPr>
          <p:cNvSpPr/>
          <p:nvPr/>
        </p:nvSpPr>
        <p:spPr>
          <a:xfrm>
            <a:off x="1331913" y="1125538"/>
            <a:ext cx="4895850" cy="5222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  <a:ea typeface="+mn-ea"/>
              </a:rPr>
              <a:t>mpiexec</a:t>
            </a:r>
            <a:r>
              <a:rPr lang="en-US" sz="2800" kern="0" dirty="0">
                <a:latin typeface="Arial"/>
                <a:ea typeface="+mn-ea"/>
              </a:rPr>
              <a:t>  -n  1  ./</a:t>
            </a:r>
            <a:r>
              <a:rPr lang="en-US" sz="2800" kern="0" dirty="0" err="1">
                <a:latin typeface="Arial"/>
                <a:ea typeface="+mn-ea"/>
              </a:rPr>
              <a:t>mpi_hello</a:t>
            </a:r>
            <a:endParaRPr lang="en-US" sz="2800" kern="0" dirty="0">
              <a:latin typeface="Arial"/>
              <a:ea typeface="+mn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8E380E-AF89-4C14-A312-9DD04038976F}"/>
              </a:ext>
            </a:extLst>
          </p:cNvPr>
          <p:cNvSpPr/>
          <p:nvPr/>
        </p:nvSpPr>
        <p:spPr>
          <a:xfrm>
            <a:off x="1331913" y="2997200"/>
            <a:ext cx="4895850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  <a:ea typeface="+mn-ea"/>
              </a:rPr>
              <a:t>mpiexec</a:t>
            </a:r>
            <a:r>
              <a:rPr lang="en-US" sz="2800" kern="0" dirty="0">
                <a:latin typeface="Arial"/>
                <a:ea typeface="+mn-ea"/>
              </a:rPr>
              <a:t>  -n  4  ./</a:t>
            </a:r>
            <a:r>
              <a:rPr lang="en-US" sz="2800" kern="0" dirty="0" err="1">
                <a:latin typeface="Arial"/>
                <a:ea typeface="+mn-ea"/>
              </a:rPr>
              <a:t>mpi_hello</a:t>
            </a:r>
            <a:endParaRPr lang="en-US" sz="2800" kern="0" dirty="0">
              <a:latin typeface="Arial"/>
              <a:ea typeface="+mn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54B07-574C-47E8-A8BD-699EDE630218}"/>
              </a:ext>
            </a:extLst>
          </p:cNvPr>
          <p:cNvSpPr/>
          <p:nvPr/>
        </p:nvSpPr>
        <p:spPr>
          <a:xfrm>
            <a:off x="1908175" y="1844675"/>
            <a:ext cx="5903913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  <a:ea typeface="+mn-ea"/>
              </a:rPr>
              <a:t>Greetings from process 0 of 1 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78A46F-AC8B-4B8B-967B-1F8CC6FEE88E}"/>
              </a:ext>
            </a:extLst>
          </p:cNvPr>
          <p:cNvSpPr/>
          <p:nvPr/>
        </p:nvSpPr>
        <p:spPr>
          <a:xfrm>
            <a:off x="1908175" y="3789363"/>
            <a:ext cx="5903913" cy="20748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  <a:ea typeface="+mn-ea"/>
              </a:rPr>
              <a:t>Greetings from process 0 of 4 !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  <a:ea typeface="+mn-ea"/>
              </a:rPr>
              <a:t>Greetings from process 1 of 4 !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  <a:ea typeface="+mn-ea"/>
              </a:rPr>
              <a:t>Greetings from process 2 of 4 !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  <a:ea typeface="+mn-ea"/>
              </a:rPr>
              <a:t>Greetings from process 3 of 4 !</a:t>
            </a:r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B5351FB3-8CA4-4D13-9B00-4809D3A9D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1125538"/>
            <a:ext cx="5905500" cy="1655762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GB" altLang="en-US"/>
          </a:p>
        </p:txBody>
      </p:sp>
      <p:sp>
        <p:nvSpPr>
          <p:cNvPr id="30728" name="Rectangle 10">
            <a:extLst>
              <a:ext uri="{FF2B5EF4-FFF2-40B4-BE49-F238E27FC236}">
                <a16:creationId xmlns:a16="http://schemas.microsoft.com/office/drawing/2014/main" id="{54FB31ED-726C-4FE2-A09A-7C3822C84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3068638"/>
            <a:ext cx="5905500" cy="280828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GB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1">
            <a:extLst>
              <a:ext uri="{FF2B5EF4-FFF2-40B4-BE49-F238E27FC236}">
                <a16:creationId xmlns:a16="http://schemas.microsoft.com/office/drawing/2014/main" id="{91F0BD2D-DDA1-45C2-ACF0-DF3A4BD59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Concluding Remarks (3)</a:t>
            </a:r>
          </a:p>
        </p:txBody>
      </p:sp>
      <p:sp>
        <p:nvSpPr>
          <p:cNvPr id="141314" name="Content Placeholder 2">
            <a:extLst>
              <a:ext uri="{FF2B5EF4-FFF2-40B4-BE49-F238E27FC236}">
                <a16:creationId xmlns:a16="http://schemas.microsoft.com/office/drawing/2014/main" id="{1A7CD52A-6BBE-4AD1-9A12-63DDDA4A3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When we time parallel programs, we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re usually interested in elapsed time or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wall clock time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Speedup is the ratio of the serial run-time to the parallel run-time.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Efficiency is the speedup divided by the number of parallel processes.</a:t>
            </a:r>
          </a:p>
        </p:txBody>
      </p:sp>
      <p:sp>
        <p:nvSpPr>
          <p:cNvPr id="141315" name="Footer Placeholder 3">
            <a:extLst>
              <a:ext uri="{FF2B5EF4-FFF2-40B4-BE49-F238E27FC236}">
                <a16:creationId xmlns:a16="http://schemas.microsoft.com/office/drawing/2014/main" id="{EF71872C-3D6C-4A90-911C-2E9CDCB27C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Title 1">
            <a:extLst>
              <a:ext uri="{FF2B5EF4-FFF2-40B4-BE49-F238E27FC236}">
                <a16:creationId xmlns:a16="http://schemas.microsoft.com/office/drawing/2014/main" id="{E96EE5CF-5103-44BF-913A-CD399FC8E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Concluding Remarks (4)</a:t>
            </a:r>
          </a:p>
        </p:txBody>
      </p:sp>
      <p:sp>
        <p:nvSpPr>
          <p:cNvPr id="142338" name="Content Placeholder 2">
            <a:extLst>
              <a:ext uri="{FF2B5EF4-FFF2-40B4-BE49-F238E27FC236}">
                <a16:creationId xmlns:a16="http://schemas.microsoft.com/office/drawing/2014/main" id="{F0951CEB-6BEA-4815-8FC6-A87F599F2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If it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s possible to increase the problem size (n) so that the efficiency doesn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t decrease as p is increased, a parallel program is said to be scalable.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An MPI program is unsafe if its correct behavior depends on the fact that MPI_Send is buffering its input.</a:t>
            </a:r>
          </a:p>
        </p:txBody>
      </p:sp>
      <p:sp>
        <p:nvSpPr>
          <p:cNvPr id="142339" name="Footer Placeholder 3">
            <a:extLst>
              <a:ext uri="{FF2B5EF4-FFF2-40B4-BE49-F238E27FC236}">
                <a16:creationId xmlns:a16="http://schemas.microsoft.com/office/drawing/2014/main" id="{9A9F281A-E2A1-4486-844E-08F79B5F62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049DF566-D0F7-49C8-A2C2-657016BF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MPI Programs</a:t>
            </a:r>
          </a:p>
        </p:txBody>
      </p:sp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id="{122F48E9-DDD1-4F14-B6F4-BC1F7CA75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908050"/>
            <a:ext cx="8270875" cy="511175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Written in C.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Has main.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Uses stdio.h, string.h, etc.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Need to add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mpi.h</a:t>
            </a:r>
            <a:r>
              <a:rPr lang="en-US" altLang="en-US">
                <a:ea typeface="ＭＳ Ｐゴシック" panose="020B0600070205080204" pitchFamily="34" charset="-128"/>
              </a:rPr>
              <a:t> header file.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Identifiers defined by MPI start with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MPI_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First letter following underscore is uppercase.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For function names and MPI-defined types.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Helps to avoid confusion.</a:t>
            </a:r>
          </a:p>
        </p:txBody>
      </p:sp>
      <p:sp>
        <p:nvSpPr>
          <p:cNvPr id="31747" name="Footer Placeholder 3">
            <a:extLst>
              <a:ext uri="{FF2B5EF4-FFF2-40B4-BE49-F238E27FC236}">
                <a16:creationId xmlns:a16="http://schemas.microsoft.com/office/drawing/2014/main" id="{E9DEB5A5-A070-4B6F-ADAF-062FD68079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8D775477-FDC3-433A-BDDB-1E1CB2592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MPI Components</a:t>
            </a:r>
          </a:p>
        </p:txBody>
      </p:sp>
      <p:sp>
        <p:nvSpPr>
          <p:cNvPr id="32770" name="Content Placeholder 3">
            <a:extLst>
              <a:ext uri="{FF2B5EF4-FFF2-40B4-BE49-F238E27FC236}">
                <a16:creationId xmlns:a16="http://schemas.microsoft.com/office/drawing/2014/main" id="{F8B4FEF9-0335-4154-8BB9-D04C0A72D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MPI_Init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Tells MPI to do all the necessary setup.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/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/>
            </a:r>
            <a:br>
              <a:rPr lang="en-US" altLang="en-US">
                <a:ea typeface="ＭＳ Ｐゴシック" panose="020B0600070205080204" pitchFamily="34" charset="-128"/>
              </a:rPr>
            </a:br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MPI_Finalize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Tells MPI we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re done, so clean up anything allocated for this program.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2771" name="Footer Placeholder 2">
            <a:extLst>
              <a:ext uri="{FF2B5EF4-FFF2-40B4-BE49-F238E27FC236}">
                <a16:creationId xmlns:a16="http://schemas.microsoft.com/office/drawing/2014/main" id="{23A1146D-3F6D-483B-9AF9-ECA68CCDB0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32772" name="Picture 2">
            <a:extLst>
              <a:ext uri="{FF2B5EF4-FFF2-40B4-BE49-F238E27FC236}">
                <a16:creationId xmlns:a16="http://schemas.microsoft.com/office/drawing/2014/main" id="{01E5CB83-861C-40B6-A2E1-C4F28C909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205038"/>
            <a:ext cx="6149975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3" name="Picture 3">
            <a:extLst>
              <a:ext uri="{FF2B5EF4-FFF2-40B4-BE49-F238E27FC236}">
                <a16:creationId xmlns:a16="http://schemas.microsoft.com/office/drawing/2014/main" id="{C33233E1-3096-4360-B3B2-0AC43854D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5157788"/>
            <a:ext cx="3816350" cy="469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774" name="Straight Connector 7">
            <a:extLst>
              <a:ext uri="{FF2B5EF4-FFF2-40B4-BE49-F238E27FC236}">
                <a16:creationId xmlns:a16="http://schemas.microsoft.com/office/drawing/2014/main" id="{99A8ED85-6C1C-4321-ACE7-9F76CCD102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03800" y="5445125"/>
            <a:ext cx="914400" cy="9144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2">
            <a:extLst>
              <a:ext uri="{FF2B5EF4-FFF2-40B4-BE49-F238E27FC236}">
                <a16:creationId xmlns:a16="http://schemas.microsoft.com/office/drawing/2014/main" id="{F0739BA2-BF82-4813-9AFD-2FBC669D0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Basic Outline</a:t>
            </a:r>
          </a:p>
        </p:txBody>
      </p:sp>
      <p:sp>
        <p:nvSpPr>
          <p:cNvPr id="33794" name="Footer Placeholder 1">
            <a:extLst>
              <a:ext uri="{FF2B5EF4-FFF2-40B4-BE49-F238E27FC236}">
                <a16:creationId xmlns:a16="http://schemas.microsoft.com/office/drawing/2014/main" id="{F2ABDFBB-F55B-4E9B-9C04-85F6EB6EE6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33795" name="Picture 2">
            <a:extLst>
              <a:ext uri="{FF2B5EF4-FFF2-40B4-BE49-F238E27FC236}">
                <a16:creationId xmlns:a16="http://schemas.microsoft.com/office/drawing/2014/main" id="{A83BC44D-D863-481B-8B60-BE21FEDBB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052513"/>
            <a:ext cx="6270625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DD54A591-82F3-456A-9820-D2BD575F2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Communicators </a:t>
            </a:r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E498D02C-E3F1-4272-96B1-05254639C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374332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collection of processes that can send messages to each other.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MPI_Init defines a communicator that consists of all the processes created when the program is started.</a:t>
            </a:r>
            <a:br>
              <a:rPr lang="en-US" altLang="en-US">
                <a:ea typeface="ＭＳ Ｐゴシック" panose="020B0600070205080204" pitchFamily="34" charset="-128"/>
              </a:rPr>
            </a:br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Called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MPI_COMM_WORLD</a:t>
            </a:r>
            <a:r>
              <a:rPr lang="en-US" altLang="en-US">
                <a:ea typeface="ＭＳ Ｐゴシック" panose="020B0600070205080204" pitchFamily="34" charset="-128"/>
              </a:rPr>
              <a:t>.</a:t>
            </a:r>
          </a:p>
        </p:txBody>
      </p:sp>
      <p:sp>
        <p:nvSpPr>
          <p:cNvPr id="34819" name="Footer Placeholder 3">
            <a:extLst>
              <a:ext uri="{FF2B5EF4-FFF2-40B4-BE49-F238E27FC236}">
                <a16:creationId xmlns:a16="http://schemas.microsoft.com/office/drawing/2014/main" id="{F3EC45A0-2B31-41E5-99AA-D4A08642AD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4">
            <a:extLst>
              <a:ext uri="{FF2B5EF4-FFF2-40B4-BE49-F238E27FC236}">
                <a16:creationId xmlns:a16="http://schemas.microsoft.com/office/drawing/2014/main" id="{6AFF54F2-B482-4520-982B-B29835AB9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Communicators</a:t>
            </a:r>
          </a:p>
        </p:txBody>
      </p:sp>
      <p:sp>
        <p:nvSpPr>
          <p:cNvPr id="35842" name="Footer Placeholder 3">
            <a:extLst>
              <a:ext uri="{FF2B5EF4-FFF2-40B4-BE49-F238E27FC236}">
                <a16:creationId xmlns:a16="http://schemas.microsoft.com/office/drawing/2014/main" id="{7BB5C818-0995-4B5E-AACA-E60E16C4D8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35843" name="Picture 2">
            <a:extLst>
              <a:ext uri="{FF2B5EF4-FFF2-40B4-BE49-F238E27FC236}">
                <a16:creationId xmlns:a16="http://schemas.microsoft.com/office/drawing/2014/main" id="{120B3C95-7425-4103-A914-D6042E3DE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41438"/>
            <a:ext cx="6370638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3">
            <a:extLst>
              <a:ext uri="{FF2B5EF4-FFF2-40B4-BE49-F238E27FC236}">
                <a16:creationId xmlns:a16="http://schemas.microsoft.com/office/drawing/2014/main" id="{588D6DE8-411F-478E-8061-61AF893F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573463"/>
            <a:ext cx="6303962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5" descr="buildings,business,businessmen,cities,cityscapes,hierarchies,males,metaphors,metropolitan areas,pecking orders,people,persons,ranks,skylines,skyscrapers">
            <a:extLst>
              <a:ext uri="{FF2B5EF4-FFF2-40B4-BE49-F238E27FC236}">
                <a16:creationId xmlns:a16="http://schemas.microsoft.com/office/drawing/2014/main" id="{F481A0AC-FCDF-4341-A930-02883E5CB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-242888"/>
            <a:ext cx="2089150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CA4409-A0E2-40CE-B2F4-01FE8026CEFC}"/>
              </a:ext>
            </a:extLst>
          </p:cNvPr>
          <p:cNvSpPr txBox="1"/>
          <p:nvPr/>
        </p:nvSpPr>
        <p:spPr>
          <a:xfrm>
            <a:off x="1331913" y="2636838"/>
            <a:ext cx="600392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  <a:ea typeface="+mn-ea"/>
              </a:rPr>
              <a:t>number  of processes in the communicator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9442B4-6C2F-49AC-9C0E-EF46E3FE78DD}"/>
              </a:ext>
            </a:extLst>
          </p:cNvPr>
          <p:cNvSpPr txBox="1"/>
          <p:nvPr/>
        </p:nvSpPr>
        <p:spPr>
          <a:xfrm>
            <a:off x="2411413" y="4868863"/>
            <a:ext cx="4173537" cy="8318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  <a:ea typeface="+mn-ea"/>
              </a:rPr>
              <a:t>my rank </a:t>
            </a:r>
            <a:br>
              <a:rPr lang="en-US" sz="2400" i="1" dirty="0">
                <a:solidFill>
                  <a:srgbClr val="0066FF"/>
                </a:solidFill>
                <a:latin typeface="+mj-lt"/>
                <a:ea typeface="+mn-ea"/>
              </a:rPr>
            </a:br>
            <a:r>
              <a:rPr lang="en-US" sz="2400" i="1" dirty="0">
                <a:solidFill>
                  <a:srgbClr val="0066FF"/>
                </a:solidFill>
                <a:latin typeface="+mj-lt"/>
                <a:ea typeface="+mn-ea"/>
              </a:rPr>
              <a:t>(the process making this call)</a:t>
            </a:r>
          </a:p>
        </p:txBody>
      </p:sp>
      <p:sp>
        <p:nvSpPr>
          <p:cNvPr id="35848" name="Freeform 10">
            <a:extLst>
              <a:ext uri="{FF2B5EF4-FFF2-40B4-BE49-F238E27FC236}">
                <a16:creationId xmlns:a16="http://schemas.microsoft.com/office/drawing/2014/main" id="{E3A18344-5B1C-4200-98F2-A29B5BF6A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413" y="2365375"/>
            <a:ext cx="512762" cy="369888"/>
          </a:xfrm>
          <a:custGeom>
            <a:avLst/>
            <a:gdLst>
              <a:gd name="T0" fmla="*/ 150108 w 512378"/>
              <a:gd name="T1" fmla="*/ 345155 h 370489"/>
              <a:gd name="T2" fmla="*/ 497730 w 512378"/>
              <a:gd name="T3" fmla="*/ 345155 h 370489"/>
              <a:gd name="T4" fmla="*/ 55302 w 512378"/>
              <a:gd name="T5" fmla="*/ 203956 h 370489"/>
              <a:gd name="T6" fmla="*/ 165909 w 512378"/>
              <a:gd name="T7" fmla="*/ 0 h 370489"/>
              <a:gd name="T8" fmla="*/ 0 60000 65536"/>
              <a:gd name="T9" fmla="*/ 0 60000 65536"/>
              <a:gd name="T10" fmla="*/ 0 60000 65536"/>
              <a:gd name="T11" fmla="*/ 0 60000 65536"/>
              <a:gd name="T12" fmla="*/ 0 w 512378"/>
              <a:gd name="T13" fmla="*/ 0 h 370489"/>
              <a:gd name="T14" fmla="*/ 512378 w 512378"/>
              <a:gd name="T15" fmla="*/ 370489 h 370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2378" h="370489">
                <a:moveTo>
                  <a:pt x="149772" y="346841"/>
                </a:moveTo>
                <a:cubicBezTo>
                  <a:pt x="331075" y="358665"/>
                  <a:pt x="512378" y="370489"/>
                  <a:pt x="496613" y="346841"/>
                </a:cubicBezTo>
                <a:cubicBezTo>
                  <a:pt x="480848" y="323193"/>
                  <a:pt x="110358" y="262758"/>
                  <a:pt x="55179" y="204951"/>
                </a:cubicBezTo>
                <a:cubicBezTo>
                  <a:pt x="0" y="147144"/>
                  <a:pt x="165537" y="0"/>
                  <a:pt x="165537" y="0"/>
                </a:cubicBezTo>
              </a:path>
            </a:pathLst>
          </a:custGeom>
          <a:noFill/>
          <a:ln w="9525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849" name="Freeform 11">
            <a:extLst>
              <a:ext uri="{FF2B5EF4-FFF2-40B4-BE49-F238E27FC236}">
                <a16:creationId xmlns:a16="http://schemas.microsoft.com/office/drawing/2014/main" id="{A52A0A9D-9096-43DF-A015-541264B11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75" y="4724400"/>
            <a:ext cx="512763" cy="371475"/>
          </a:xfrm>
          <a:custGeom>
            <a:avLst/>
            <a:gdLst>
              <a:gd name="T0" fmla="*/ 150111 w 512378"/>
              <a:gd name="T1" fmla="*/ 349618 h 370489"/>
              <a:gd name="T2" fmla="*/ 497733 w 512378"/>
              <a:gd name="T3" fmla="*/ 349618 h 370489"/>
              <a:gd name="T4" fmla="*/ 55303 w 512378"/>
              <a:gd name="T5" fmla="*/ 206591 h 370489"/>
              <a:gd name="T6" fmla="*/ 165910 w 512378"/>
              <a:gd name="T7" fmla="*/ 0 h 370489"/>
              <a:gd name="T8" fmla="*/ 0 60000 65536"/>
              <a:gd name="T9" fmla="*/ 0 60000 65536"/>
              <a:gd name="T10" fmla="*/ 0 60000 65536"/>
              <a:gd name="T11" fmla="*/ 0 60000 65536"/>
              <a:gd name="T12" fmla="*/ 0 w 512378"/>
              <a:gd name="T13" fmla="*/ 0 h 370489"/>
              <a:gd name="T14" fmla="*/ 512378 w 512378"/>
              <a:gd name="T15" fmla="*/ 370489 h 370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2378" h="370489">
                <a:moveTo>
                  <a:pt x="149772" y="346841"/>
                </a:moveTo>
                <a:cubicBezTo>
                  <a:pt x="331075" y="358665"/>
                  <a:pt x="512378" y="370489"/>
                  <a:pt x="496613" y="346841"/>
                </a:cubicBezTo>
                <a:cubicBezTo>
                  <a:pt x="480848" y="323193"/>
                  <a:pt x="110358" y="262758"/>
                  <a:pt x="55179" y="204951"/>
                </a:cubicBezTo>
                <a:cubicBezTo>
                  <a:pt x="0" y="147144"/>
                  <a:pt x="165537" y="0"/>
                  <a:pt x="165537" y="0"/>
                </a:cubicBezTo>
              </a:path>
            </a:pathLst>
          </a:custGeom>
          <a:noFill/>
          <a:ln w="9525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Footer Placeholder 2">
            <a:extLst>
              <a:ext uri="{FF2B5EF4-FFF2-40B4-BE49-F238E27FC236}">
                <a16:creationId xmlns:a16="http://schemas.microsoft.com/office/drawing/2014/main" id="{EF21AFAF-40A1-4608-8192-3700A2C41E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sp>
        <p:nvSpPr>
          <p:cNvPr id="36866" name="Slide Number Placeholder 3">
            <a:extLst>
              <a:ext uri="{FF2B5EF4-FFF2-40B4-BE49-F238E27FC236}">
                <a16:creationId xmlns:a16="http://schemas.microsoft.com/office/drawing/2014/main" id="{DD56F474-AD31-4E00-B895-955C8C1C9DE7}"/>
              </a:ext>
            </a:extLst>
          </p:cNvPr>
          <p:cNvSpPr txBox="1">
            <a:spLocks/>
          </p:cNvSpPr>
          <p:nvPr/>
        </p:nvSpPr>
        <p:spPr bwMode="auto">
          <a:xfrm>
            <a:off x="7239000" y="6629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400" b="1">
                <a:latin typeface="Arial" panose="020B0604020202020204" pitchFamily="34" charset="0"/>
              </a:rPr>
              <a:t>2.</a:t>
            </a:r>
            <a:fld id="{1AD0274A-196A-4B21-B1DC-6F15C902F2A5}" type="slidenum">
              <a:rPr lang="en-US" altLang="en-US" sz="1400" b="1">
                <a:latin typeface="Arial" panose="020B0604020202020204" pitchFamily="34" charset="0"/>
              </a:rPr>
              <a:pPr algn="ctr" eaLnBrk="1" hangingPunct="1"/>
              <a:t>18</a:t>
            </a:fld>
            <a:endParaRPr lang="en-US" altLang="en-US" sz="1400" b="1">
              <a:latin typeface="Arial" panose="020B0604020202020204" pitchFamily="34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61DD4E3E-7AB3-4C28-A6C7-4715ED4BA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838200"/>
            <a:ext cx="320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66FF"/>
                </a:solidFill>
                <a:latin typeface="Arial" panose="020B0604020202020204" pitchFamily="34" charset="0"/>
              </a:rPr>
              <a:t>Sample MPI program</a:t>
            </a:r>
            <a:endParaRPr lang="en-US" altLang="en-US" sz="4000" b="1">
              <a:solidFill>
                <a:srgbClr val="0066FF"/>
              </a:solidFill>
              <a:latin typeface="Arial" panose="020B0604020202020204" pitchFamily="34" charset="0"/>
            </a:endParaRPr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1CE3F0E3-AC22-4F01-8C43-D69F0156A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88913"/>
            <a:ext cx="8280400" cy="597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#include “</a:t>
            </a:r>
            <a:r>
              <a:rPr lang="en-US" altLang="ja-JP" sz="1000" b="1">
                <a:latin typeface="Courier New" panose="02070309020205020404" pitchFamily="49" charset="0"/>
              </a:rPr>
              <a:t>mpi.h</a:t>
            </a:r>
            <a:r>
              <a:rPr lang="en-US" altLang="en-US" sz="1000" b="1">
                <a:latin typeface="Courier New" panose="02070309020205020404" pitchFamily="49" charset="0"/>
              </a:rPr>
              <a:t>”</a:t>
            </a:r>
            <a:endParaRPr lang="en-US" altLang="ja-JP" sz="1000" b="1">
              <a:latin typeface="Courier New" panose="02070309020205020404" pitchFamily="49" charset="0"/>
            </a:endParaRP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#include &lt;stdio.h&gt;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#include &lt;math.h&gt;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#define MAXSIZE 1000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void main(int argc, char *argv)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{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	int myid, numprocs;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	int data[MAXSIZE], i, x, low, high, myresult, result;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	char fn[255];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	char *fp;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	MPI_Init(&amp;argc,&amp;argv);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	MPI_Comm_size(MPI_COMM_WORLD,&amp;numprocs);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	MPI_Comm_rank(MPI_COMM_WORLD,&amp;myid);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	if (myid == 0) {  /* Open input file and initialize data */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		strcpy(fn,getenv(“HOME”));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		strcat(fn,”/MPI/rand_data.txt”);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		if ((fp = fopen(fn,”r”)) == NULL) {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			printf(“Can’t open the input file: %s\n\n”, fn);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			exit(1);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		}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		for(i = 0; i &lt; MAXSIZE; i++) fscanf(fp,”%d”, &amp;data[i]);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	}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	MPI_Bcast(data, MAXSIZE, MPI_INT, 0, MPI_COMM_WORLD); /* broadcast data */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	x = n/nproc; /* Add my portion Of data */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	low = myid * x;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	high = low + x;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	for(i = low; i &lt; high; i++)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		myresult += data[i];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	printf(“I got %d from %d\n”, myresult, myid); /* Compute global sum */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	MPI_Reduce(&amp;myresult, &amp;result, 1, MPI_INT, MPI_SUM, 0, MPI_COMM_WORLD);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	if (myid == 0) printf(“The sum is %d.\n”, result);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	MPI_Finalize();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000" b="1"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9C4911E5-A258-48B4-8CBA-256C14FA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SPMD</a:t>
            </a:r>
          </a:p>
        </p:txBody>
      </p:sp>
      <p:sp>
        <p:nvSpPr>
          <p:cNvPr id="37890" name="Content Placeholder 2">
            <a:extLst>
              <a:ext uri="{FF2B5EF4-FFF2-40B4-BE49-F238E27FC236}">
                <a16:creationId xmlns:a16="http://schemas.microsoft.com/office/drawing/2014/main" id="{E157E444-679C-4500-996D-83B2CA5BF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Single-Program Multiple-Data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We compile </a:t>
            </a:r>
            <a:r>
              <a:rPr lang="en-US" altLang="en-US" u="sng">
                <a:ea typeface="ＭＳ Ｐゴシック" panose="020B0600070205080204" pitchFamily="34" charset="-128"/>
              </a:rPr>
              <a:t>one</a:t>
            </a:r>
            <a:r>
              <a:rPr lang="en-US" altLang="en-US">
                <a:ea typeface="ＭＳ Ｐゴシック" panose="020B0600070205080204" pitchFamily="34" charset="-128"/>
              </a:rPr>
              <a:t> program.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Process 0 does something different.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Receives messages and prints them while the other processes do the work.</a:t>
            </a:r>
            <a:br>
              <a:rPr lang="en-US" altLang="en-US">
                <a:ea typeface="ＭＳ Ｐゴシック" panose="020B0600070205080204" pitchFamily="34" charset="-128"/>
              </a:rPr>
            </a:br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The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if-else</a:t>
            </a:r>
            <a:r>
              <a:rPr lang="en-US" altLang="en-US">
                <a:ea typeface="ＭＳ Ｐゴシック" panose="020B0600070205080204" pitchFamily="34" charset="-128"/>
              </a:rPr>
              <a:t> construct makes our program SPMD.</a:t>
            </a:r>
          </a:p>
        </p:txBody>
      </p:sp>
      <p:sp>
        <p:nvSpPr>
          <p:cNvPr id="37891" name="Footer Placeholder 3">
            <a:extLst>
              <a:ext uri="{FF2B5EF4-FFF2-40B4-BE49-F238E27FC236}">
                <a16:creationId xmlns:a16="http://schemas.microsoft.com/office/drawing/2014/main" id="{A05FB64B-0DF0-48B0-9275-532095B45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Footer Placeholder 3">
            <a:extLst>
              <a:ext uri="{FF2B5EF4-FFF2-40B4-BE49-F238E27FC236}">
                <a16:creationId xmlns:a16="http://schemas.microsoft.com/office/drawing/2014/main" id="{B611FFE3-995F-4C03-98FF-D0E727F940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C9383790-E996-4AC8-836C-C2A19F4C4C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Roadmap</a:t>
            </a:r>
            <a:endParaRPr lang="en-AU" altLang="en-US">
              <a:ea typeface="ＭＳ Ｐゴシック" panose="020B0600070205080204" pitchFamily="34" charset="-128"/>
            </a:endParaRP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125762AA-93C2-4FA1-8C75-31AE09824D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>
                <a:ea typeface="ＭＳ Ｐゴシック" panose="020B0600070205080204" pitchFamily="34" charset="-128"/>
              </a:rPr>
              <a:t>Writing your first MPI program.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>
                <a:ea typeface="ＭＳ Ｐゴシック" panose="020B0600070205080204" pitchFamily="34" charset="-128"/>
              </a:rPr>
              <a:t>Using the common MPI functions.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>
                <a:ea typeface="ＭＳ Ｐゴシック" panose="020B0600070205080204" pitchFamily="34" charset="-128"/>
              </a:rPr>
              <a:t>The Trapezoidal Rule in MPI.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>
                <a:ea typeface="ＭＳ Ｐゴシック" panose="020B0600070205080204" pitchFamily="34" charset="-128"/>
              </a:rPr>
              <a:t>Collective communication.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>
                <a:ea typeface="ＭＳ Ｐゴシック" panose="020B0600070205080204" pitchFamily="34" charset="-128"/>
              </a:rPr>
              <a:t>MPI derived datatypes.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>
                <a:ea typeface="ＭＳ Ｐゴシック" panose="020B0600070205080204" pitchFamily="34" charset="-128"/>
              </a:rPr>
              <a:t>Performance evaluation of MPI programs.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>
                <a:ea typeface="ＭＳ Ｐゴシック" panose="020B0600070205080204" pitchFamily="34" charset="-128"/>
              </a:rPr>
              <a:t>Parallel sorting.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>
                <a:ea typeface="ＭＳ Ｐゴシック" panose="020B0600070205080204" pitchFamily="34" charset="-128"/>
              </a:rPr>
              <a:t>Safety in MPI programs.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800">
              <a:ea typeface="ＭＳ Ｐゴシック" panose="020B0600070205080204" pitchFamily="34" charset="-128"/>
            </a:endParaRPr>
          </a:p>
        </p:txBody>
      </p:sp>
      <p:sp>
        <p:nvSpPr>
          <p:cNvPr id="19460" name="Text Box 5">
            <a:extLst>
              <a:ext uri="{FF2B5EF4-FFF2-40B4-BE49-F238E27FC236}">
                <a16:creationId xmlns:a16="http://schemas.microsoft.com/office/drawing/2014/main" id="{D8B688E5-477E-40C6-9DAE-4EC743DEDD5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954169" y="823119"/>
            <a:ext cx="2012950" cy="366712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66FF"/>
                </a:solidFill>
                <a:latin typeface="Arial" panose="020B0604020202020204" pitchFamily="34" charset="0"/>
              </a:rPr>
              <a:t># Chapter Subtitle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4">
            <a:extLst>
              <a:ext uri="{FF2B5EF4-FFF2-40B4-BE49-F238E27FC236}">
                <a16:creationId xmlns:a16="http://schemas.microsoft.com/office/drawing/2014/main" id="{E4040766-3E42-4355-B015-302BAF16B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Communication</a:t>
            </a:r>
          </a:p>
        </p:txBody>
      </p:sp>
      <p:sp>
        <p:nvSpPr>
          <p:cNvPr id="38914" name="Footer Placeholder 3">
            <a:extLst>
              <a:ext uri="{FF2B5EF4-FFF2-40B4-BE49-F238E27FC236}">
                <a16:creationId xmlns:a16="http://schemas.microsoft.com/office/drawing/2014/main" id="{ED6BCFFD-CD6D-4787-80F0-2379ACA806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grpSp>
        <p:nvGrpSpPr>
          <p:cNvPr id="38915" name="Group 8">
            <a:extLst>
              <a:ext uri="{FF2B5EF4-FFF2-40B4-BE49-F238E27FC236}">
                <a16:creationId xmlns:a16="http://schemas.microsoft.com/office/drawing/2014/main" id="{401384B9-E9B5-40A3-B4AA-349249F6112A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1196975"/>
            <a:ext cx="6696075" cy="3240088"/>
            <a:chOff x="1475656" y="1772816"/>
            <a:chExt cx="4111749" cy="1726307"/>
          </a:xfrm>
        </p:grpSpPr>
        <p:pic>
          <p:nvPicPr>
            <p:cNvPr id="38917" name="Picture 3">
              <a:extLst>
                <a:ext uri="{FF2B5EF4-FFF2-40B4-BE49-F238E27FC236}">
                  <a16:creationId xmlns:a16="http://schemas.microsoft.com/office/drawing/2014/main" id="{D890106C-628E-469C-B0E7-9F4792491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1772816"/>
              <a:ext cx="1381125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18" name="Picture 4">
              <a:extLst>
                <a:ext uri="{FF2B5EF4-FFF2-40B4-BE49-F238E27FC236}">
                  <a16:creationId xmlns:a16="http://schemas.microsoft.com/office/drawing/2014/main" id="{724E72FF-03CD-499F-A9A8-A38BDCB612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060848"/>
              <a:ext cx="3895725" cy="143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8916" name="Picture 5">
            <a:extLst>
              <a:ext uri="{FF2B5EF4-FFF2-40B4-BE49-F238E27FC236}">
                <a16:creationId xmlns:a16="http://schemas.microsoft.com/office/drawing/2014/main" id="{4A6AA712-933E-4161-9E16-0A9F3C53F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4508500"/>
            <a:ext cx="2303463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A1BBFD7A-8003-46FD-A623-CDBFE341F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Data types</a:t>
            </a:r>
          </a:p>
        </p:txBody>
      </p:sp>
      <p:sp>
        <p:nvSpPr>
          <p:cNvPr id="39938" name="Footer Placeholder 2">
            <a:extLst>
              <a:ext uri="{FF2B5EF4-FFF2-40B4-BE49-F238E27FC236}">
                <a16:creationId xmlns:a16="http://schemas.microsoft.com/office/drawing/2014/main" id="{50DD9472-61F2-4FA5-83FD-9E01E3F8A0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39939" name="Picture 2">
            <a:extLst>
              <a:ext uri="{FF2B5EF4-FFF2-40B4-BE49-F238E27FC236}">
                <a16:creationId xmlns:a16="http://schemas.microsoft.com/office/drawing/2014/main" id="{A2B73E4A-3D93-4BF5-8E2F-133C5FBA0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920750"/>
            <a:ext cx="5832475" cy="536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BCD8EECD-9D40-4B39-A6FF-C069342D9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Communication</a:t>
            </a:r>
          </a:p>
        </p:txBody>
      </p:sp>
      <p:sp>
        <p:nvSpPr>
          <p:cNvPr id="40962" name="Footer Placeholder 2">
            <a:extLst>
              <a:ext uri="{FF2B5EF4-FFF2-40B4-BE49-F238E27FC236}">
                <a16:creationId xmlns:a16="http://schemas.microsoft.com/office/drawing/2014/main" id="{D008E0F7-F865-4F7A-8AEC-BE4F190FC9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grpSp>
        <p:nvGrpSpPr>
          <p:cNvPr id="40963" name="Group 5">
            <a:extLst>
              <a:ext uri="{FF2B5EF4-FFF2-40B4-BE49-F238E27FC236}">
                <a16:creationId xmlns:a16="http://schemas.microsoft.com/office/drawing/2014/main" id="{5BD8EDF5-FE1F-4086-8787-4A8A09DFF91A}"/>
              </a:ext>
            </a:extLst>
          </p:cNvPr>
          <p:cNvGrpSpPr>
            <a:grpSpLocks/>
          </p:cNvGrpSpPr>
          <p:nvPr/>
        </p:nvGrpSpPr>
        <p:grpSpPr bwMode="auto">
          <a:xfrm>
            <a:off x="971550" y="1268413"/>
            <a:ext cx="6985000" cy="3097212"/>
            <a:chOff x="1187624" y="1268760"/>
            <a:chExt cx="4552950" cy="1795636"/>
          </a:xfrm>
        </p:grpSpPr>
        <p:pic>
          <p:nvPicPr>
            <p:cNvPr id="40965" name="Picture 2">
              <a:extLst>
                <a:ext uri="{FF2B5EF4-FFF2-40B4-BE49-F238E27FC236}">
                  <a16:creationId xmlns:a16="http://schemas.microsoft.com/office/drawing/2014/main" id="{C9537917-6031-478E-91D3-E63A0CC39D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1268760"/>
              <a:ext cx="4552950" cy="143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66" name="Picture 3">
              <a:extLst>
                <a:ext uri="{FF2B5EF4-FFF2-40B4-BE49-F238E27FC236}">
                  <a16:creationId xmlns:a16="http://schemas.microsoft.com/office/drawing/2014/main" id="{20082077-585C-40EE-9D18-1E9794935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492896"/>
              <a:ext cx="4000500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0964" name="Picture 5">
            <a:extLst>
              <a:ext uri="{FF2B5EF4-FFF2-40B4-BE49-F238E27FC236}">
                <a16:creationId xmlns:a16="http://schemas.microsoft.com/office/drawing/2014/main" id="{226FBEC3-8361-4FD4-B29D-D56792AC8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508500"/>
            <a:ext cx="2303463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D2A5A2A2-CDA8-418E-B3EC-A306B4CBB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Message matching</a:t>
            </a:r>
          </a:p>
        </p:txBody>
      </p:sp>
      <p:sp>
        <p:nvSpPr>
          <p:cNvPr id="41986" name="Footer Placeholder 3">
            <a:extLst>
              <a:ext uri="{FF2B5EF4-FFF2-40B4-BE49-F238E27FC236}">
                <a16:creationId xmlns:a16="http://schemas.microsoft.com/office/drawing/2014/main" id="{40B9C9F5-A04A-4C80-8CF3-E1ECCA968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41987" name="Picture 2">
            <a:extLst>
              <a:ext uri="{FF2B5EF4-FFF2-40B4-BE49-F238E27FC236}">
                <a16:creationId xmlns:a16="http://schemas.microsoft.com/office/drawing/2014/main" id="{9E32CF5E-C307-4289-A43C-FD823615C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412875"/>
            <a:ext cx="804545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3">
            <a:extLst>
              <a:ext uri="{FF2B5EF4-FFF2-40B4-BE49-F238E27FC236}">
                <a16:creationId xmlns:a16="http://schemas.microsoft.com/office/drawing/2014/main" id="{CB2D0B1F-E794-4BBF-B1C9-D529DB8E6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724400"/>
            <a:ext cx="77755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Oval 6">
            <a:extLst>
              <a:ext uri="{FF2B5EF4-FFF2-40B4-BE49-F238E27FC236}">
                <a16:creationId xmlns:a16="http://schemas.microsoft.com/office/drawing/2014/main" id="{29AA1107-4D6A-421F-AEF2-B7E397041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1700213"/>
            <a:ext cx="1368425" cy="288925"/>
          </a:xfrm>
          <a:prstGeom prst="ellipse">
            <a:avLst/>
          </a:prstGeom>
          <a:noFill/>
          <a:ln w="952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GB" altLang="en-US"/>
          </a:p>
        </p:txBody>
      </p:sp>
      <p:sp>
        <p:nvSpPr>
          <p:cNvPr id="41990" name="Oval 7">
            <a:extLst>
              <a:ext uri="{FF2B5EF4-FFF2-40B4-BE49-F238E27FC236}">
                <a16:creationId xmlns:a16="http://schemas.microsoft.com/office/drawing/2014/main" id="{63878DF8-5A10-4D81-A064-D8139EAEB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5084763"/>
            <a:ext cx="1368425" cy="288925"/>
          </a:xfrm>
          <a:prstGeom prst="ellipse">
            <a:avLst/>
          </a:prstGeom>
          <a:noFill/>
          <a:ln w="952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GB" altLang="en-US"/>
          </a:p>
        </p:txBody>
      </p:sp>
      <p:cxnSp>
        <p:nvCxnSpPr>
          <p:cNvPr id="41991" name="Straight Arrow Connector 9">
            <a:extLst>
              <a:ext uri="{FF2B5EF4-FFF2-40B4-BE49-F238E27FC236}">
                <a16:creationId xmlns:a16="http://schemas.microsoft.com/office/drawing/2014/main" id="{DE79FEDD-CA6F-47EC-BDE4-130253D45F0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007269" y="3464719"/>
            <a:ext cx="2881313" cy="73025"/>
          </a:xfrm>
          <a:prstGeom prst="straightConnector1">
            <a:avLst/>
          </a:prstGeom>
          <a:noFill/>
          <a:ln w="9525">
            <a:solidFill>
              <a:srgbClr val="0066FF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992" name="Oval 10">
            <a:extLst>
              <a:ext uri="{FF2B5EF4-FFF2-40B4-BE49-F238E27FC236}">
                <a16:creationId xmlns:a16="http://schemas.microsoft.com/office/drawing/2014/main" id="{D8CD58BB-FBDA-4901-9B10-185AED1F5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1484313"/>
            <a:ext cx="1366838" cy="288925"/>
          </a:xfrm>
          <a:prstGeom prst="ellipse">
            <a:avLst/>
          </a:prstGeom>
          <a:noFill/>
          <a:ln w="952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GB" altLang="en-US"/>
          </a:p>
        </p:txBody>
      </p:sp>
      <p:sp>
        <p:nvSpPr>
          <p:cNvPr id="41993" name="Oval 11">
            <a:extLst>
              <a:ext uri="{FF2B5EF4-FFF2-40B4-BE49-F238E27FC236}">
                <a16:creationId xmlns:a16="http://schemas.microsoft.com/office/drawing/2014/main" id="{4AD56513-72E3-498A-B434-93856DD2E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4868863"/>
            <a:ext cx="1366838" cy="288925"/>
          </a:xfrm>
          <a:prstGeom prst="ellipse">
            <a:avLst/>
          </a:prstGeom>
          <a:noFill/>
          <a:ln w="952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GB" altLang="en-US"/>
          </a:p>
        </p:txBody>
      </p:sp>
      <p:sp>
        <p:nvSpPr>
          <p:cNvPr id="41994" name="Oval 13">
            <a:extLst>
              <a:ext uri="{FF2B5EF4-FFF2-40B4-BE49-F238E27FC236}">
                <a16:creationId xmlns:a16="http://schemas.microsoft.com/office/drawing/2014/main" id="{3BD16246-E5FC-4C06-8D4F-F96CABE57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1484313"/>
            <a:ext cx="504825" cy="215900"/>
          </a:xfrm>
          <a:prstGeom prst="ellipse">
            <a:avLst/>
          </a:prstGeom>
          <a:noFill/>
          <a:ln w="952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GB" altLang="en-US"/>
          </a:p>
        </p:txBody>
      </p:sp>
      <p:sp>
        <p:nvSpPr>
          <p:cNvPr id="41995" name="Oval 14">
            <a:extLst>
              <a:ext uri="{FF2B5EF4-FFF2-40B4-BE49-F238E27FC236}">
                <a16:creationId xmlns:a16="http://schemas.microsoft.com/office/drawing/2014/main" id="{5E490E65-7FEA-4377-A9A2-037987F3E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8" y="4868863"/>
            <a:ext cx="503237" cy="215900"/>
          </a:xfrm>
          <a:prstGeom prst="ellipse">
            <a:avLst/>
          </a:prstGeom>
          <a:noFill/>
          <a:ln w="952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GB" altLang="en-US"/>
          </a:p>
        </p:txBody>
      </p:sp>
      <p:pic>
        <p:nvPicPr>
          <p:cNvPr id="41996" name="Picture 4">
            <a:extLst>
              <a:ext uri="{FF2B5EF4-FFF2-40B4-BE49-F238E27FC236}">
                <a16:creationId xmlns:a16="http://schemas.microsoft.com/office/drawing/2014/main" id="{1C1AC5D1-01C5-4E71-A6D7-5743C561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2565400"/>
            <a:ext cx="2735262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997" name="Straight Arrow Connector 18">
            <a:extLst>
              <a:ext uri="{FF2B5EF4-FFF2-40B4-BE49-F238E27FC236}">
                <a16:creationId xmlns:a16="http://schemas.microsoft.com/office/drawing/2014/main" id="{8339CA64-6550-4BFD-88A4-62FB38898B7E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6336506" y="3248819"/>
            <a:ext cx="2879725" cy="71438"/>
          </a:xfrm>
          <a:prstGeom prst="straightConnector1">
            <a:avLst/>
          </a:prstGeom>
          <a:noFill/>
          <a:ln w="9525">
            <a:solidFill>
              <a:srgbClr val="0066FF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16FEA38-FFFD-4A21-B294-44D0F7C7573D}"/>
              </a:ext>
            </a:extLst>
          </p:cNvPr>
          <p:cNvSpPr txBox="1"/>
          <p:nvPr/>
        </p:nvSpPr>
        <p:spPr>
          <a:xfrm>
            <a:off x="2700338" y="2349500"/>
            <a:ext cx="1381125" cy="76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MPI_Send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 err="1">
                <a:solidFill>
                  <a:srgbClr val="FF0000"/>
                </a:solidFill>
                <a:latin typeface="+mj-lt"/>
                <a:ea typeface="+mn-ea"/>
              </a:rPr>
              <a:t>src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 = q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8B91CB-FE04-4033-8603-548036127991}"/>
              </a:ext>
            </a:extLst>
          </p:cNvPr>
          <p:cNvSpPr txBox="1"/>
          <p:nvPr/>
        </p:nvSpPr>
        <p:spPr>
          <a:xfrm>
            <a:off x="5580063" y="3500438"/>
            <a:ext cx="1368425" cy="769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MPI_Recv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dest  = r</a:t>
            </a:r>
          </a:p>
        </p:txBody>
      </p:sp>
      <p:cxnSp>
        <p:nvCxnSpPr>
          <p:cNvPr id="42000" name="Straight Arrow Connector 22">
            <a:extLst>
              <a:ext uri="{FF2B5EF4-FFF2-40B4-BE49-F238E27FC236}">
                <a16:creationId xmlns:a16="http://schemas.microsoft.com/office/drawing/2014/main" id="{EE06992B-40FE-4ACC-B929-205CCECFF481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407944" y="1808957"/>
            <a:ext cx="287337" cy="215900"/>
          </a:xfrm>
          <a:prstGeom prst="straightConnector1">
            <a:avLst/>
          </a:prstGeom>
          <a:noFill/>
          <a:ln w="9525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01" name="Rectangle 23">
            <a:extLst>
              <a:ext uri="{FF2B5EF4-FFF2-40B4-BE49-F238E27FC236}">
                <a16:creationId xmlns:a16="http://schemas.microsoft.com/office/drawing/2014/main" id="{DCED4F1F-1B18-40F5-9B22-5E929E104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25" y="1989138"/>
            <a:ext cx="287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2400" i="1">
                <a:solidFill>
                  <a:srgbClr val="FF0000"/>
                </a:solidFill>
                <a:latin typeface="Arial" panose="020B0604020202020204" pitchFamily="34" charset="0"/>
              </a:rPr>
              <a:t>r</a:t>
            </a:r>
            <a:endParaRPr lang="en-US" altLang="en-US"/>
          </a:p>
        </p:txBody>
      </p:sp>
      <p:sp>
        <p:nvSpPr>
          <p:cNvPr id="42002" name="Rectangle 24">
            <a:extLst>
              <a:ext uri="{FF2B5EF4-FFF2-40B4-BE49-F238E27FC236}">
                <a16:creationId xmlns:a16="http://schemas.microsoft.com/office/drawing/2014/main" id="{E4C8CA2E-3607-4C0E-9AC4-94DA7AC4E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5373688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2400" i="1">
                <a:solidFill>
                  <a:srgbClr val="FF0000"/>
                </a:solidFill>
                <a:latin typeface="Arial" panose="020B0604020202020204" pitchFamily="34" charset="0"/>
              </a:rPr>
              <a:t>q</a:t>
            </a:r>
            <a:endParaRPr lang="en-US" altLang="en-US"/>
          </a:p>
        </p:txBody>
      </p:sp>
      <p:cxnSp>
        <p:nvCxnSpPr>
          <p:cNvPr id="42003" name="Straight Arrow Connector 25">
            <a:extLst>
              <a:ext uri="{FF2B5EF4-FFF2-40B4-BE49-F238E27FC236}">
                <a16:creationId xmlns:a16="http://schemas.microsoft.com/office/drawing/2014/main" id="{9A2692EE-4AE4-4FFF-92F0-07846D62D725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6769100" y="5192713"/>
            <a:ext cx="358775" cy="288925"/>
          </a:xfrm>
          <a:prstGeom prst="straightConnector1">
            <a:avLst/>
          </a:prstGeom>
          <a:noFill/>
          <a:ln w="9525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3">
            <a:extLst>
              <a:ext uri="{FF2B5EF4-FFF2-40B4-BE49-F238E27FC236}">
                <a16:creationId xmlns:a16="http://schemas.microsoft.com/office/drawing/2014/main" id="{D70C8D06-854C-43B7-883F-6F23733E7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Receiving messages</a:t>
            </a:r>
          </a:p>
        </p:txBody>
      </p:sp>
      <p:sp>
        <p:nvSpPr>
          <p:cNvPr id="43010" name="Content Placeholder 4">
            <a:extLst>
              <a:ext uri="{FF2B5EF4-FFF2-40B4-BE49-F238E27FC236}">
                <a16:creationId xmlns:a16="http://schemas.microsoft.com/office/drawing/2014/main" id="{A35C89F3-B260-4017-9C6C-8CE0537F4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receiver can get a message without knowing: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the amount of data in the message,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the sender of the message, </a:t>
            </a:r>
            <a:r>
              <a:rPr lang="en-US" altLang="en-US" sz="2200">
                <a:ea typeface="ＭＳ Ｐゴシック" panose="020B0600070205080204" pitchFamily="34" charset="-128"/>
              </a:rPr>
              <a:t>( MPI_ANY_SOURCE)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or the tag of the message. </a:t>
            </a:r>
            <a:r>
              <a:rPr lang="en-US" altLang="en-US" sz="2200">
                <a:ea typeface="ＭＳ Ｐゴシック" panose="020B0600070205080204" pitchFamily="34" charset="-128"/>
              </a:rPr>
              <a:t>( MPI_ANY_TAG)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3011" name="Footer Placeholder 2">
            <a:extLst>
              <a:ext uri="{FF2B5EF4-FFF2-40B4-BE49-F238E27FC236}">
                <a16:creationId xmlns:a16="http://schemas.microsoft.com/office/drawing/2014/main" id="{4813572A-4215-481C-8EBC-7911FA1513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43012" name="Picture 2">
            <a:extLst>
              <a:ext uri="{FF2B5EF4-FFF2-40B4-BE49-F238E27FC236}">
                <a16:creationId xmlns:a16="http://schemas.microsoft.com/office/drawing/2014/main" id="{82FD804A-B4DB-4420-81F2-94DC5A240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4005263"/>
            <a:ext cx="3095625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844D456B-B3F1-4BB9-9AA2-72C77D4E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16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status_p  argument</a:t>
            </a:r>
          </a:p>
        </p:txBody>
      </p:sp>
      <p:sp>
        <p:nvSpPr>
          <p:cNvPr id="44034" name="Footer Placeholder 2">
            <a:extLst>
              <a:ext uri="{FF2B5EF4-FFF2-40B4-BE49-F238E27FC236}">
                <a16:creationId xmlns:a16="http://schemas.microsoft.com/office/drawing/2014/main" id="{10BF9A12-A771-4821-B9DB-2189635F3F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44035" name="Picture 3">
            <a:extLst>
              <a:ext uri="{FF2B5EF4-FFF2-40B4-BE49-F238E27FC236}">
                <a16:creationId xmlns:a16="http://schemas.microsoft.com/office/drawing/2014/main" id="{88B6BC93-74D0-4129-BA79-1786C4E47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41438"/>
            <a:ext cx="7777163" cy="65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Freeform 6">
            <a:extLst>
              <a:ext uri="{FF2B5EF4-FFF2-40B4-BE49-F238E27FC236}">
                <a16:creationId xmlns:a16="http://schemas.microsoft.com/office/drawing/2014/main" id="{E1AA4438-3ABD-4365-B849-A809AEEC4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6950" y="2017713"/>
            <a:ext cx="974725" cy="793750"/>
          </a:xfrm>
          <a:custGeom>
            <a:avLst/>
            <a:gdLst>
              <a:gd name="T0" fmla="*/ 782757 w 974835"/>
              <a:gd name="T1" fmla="*/ 788927 h 793532"/>
              <a:gd name="T2" fmla="*/ 136590 w 974835"/>
              <a:gd name="T3" fmla="*/ 741592 h 793532"/>
              <a:gd name="T4" fmla="*/ 971877 w 974835"/>
              <a:gd name="T5" fmla="*/ 473356 h 793532"/>
              <a:gd name="T6" fmla="*/ 120827 w 974835"/>
              <a:gd name="T7" fmla="*/ 394462 h 793532"/>
              <a:gd name="T8" fmla="*/ 246909 w 974835"/>
              <a:gd name="T9" fmla="*/ 0 h 7935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74835"/>
              <a:gd name="T16" fmla="*/ 0 h 793532"/>
              <a:gd name="T17" fmla="*/ 974835 w 974835"/>
              <a:gd name="T18" fmla="*/ 793532 h 7935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74835" h="793532">
                <a:moveTo>
                  <a:pt x="783021" y="788276"/>
                </a:moveTo>
                <a:cubicBezTo>
                  <a:pt x="444062" y="790904"/>
                  <a:pt x="105104" y="793532"/>
                  <a:pt x="136635" y="740980"/>
                </a:cubicBezTo>
                <a:cubicBezTo>
                  <a:pt x="168166" y="688428"/>
                  <a:pt x="974835" y="530773"/>
                  <a:pt x="972207" y="472966"/>
                </a:cubicBezTo>
                <a:cubicBezTo>
                  <a:pt x="969579" y="415159"/>
                  <a:pt x="241738" y="472966"/>
                  <a:pt x="120869" y="394138"/>
                </a:cubicBezTo>
                <a:cubicBezTo>
                  <a:pt x="0" y="315310"/>
                  <a:pt x="123496" y="157655"/>
                  <a:pt x="246993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0982D2-BFC7-49B0-9415-BF978E16136F}"/>
              </a:ext>
            </a:extLst>
          </p:cNvPr>
          <p:cNvSpPr txBox="1"/>
          <p:nvPr/>
        </p:nvSpPr>
        <p:spPr>
          <a:xfrm>
            <a:off x="6084888" y="3789363"/>
            <a:ext cx="1881187" cy="11382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MPI_SOURCE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MPI_TAG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MPI_ERROR</a:t>
            </a:r>
          </a:p>
        </p:txBody>
      </p:sp>
      <p:sp>
        <p:nvSpPr>
          <p:cNvPr id="44038" name="Freeform 8">
            <a:extLst>
              <a:ext uri="{FF2B5EF4-FFF2-40B4-BE49-F238E27FC236}">
                <a16:creationId xmlns:a16="http://schemas.microsoft.com/office/drawing/2014/main" id="{31D0B6B0-9B10-4296-B8C7-1012BC6F1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675" y="2716213"/>
            <a:ext cx="871538" cy="989012"/>
          </a:xfrm>
          <a:custGeom>
            <a:avLst/>
            <a:gdLst>
              <a:gd name="T0" fmla="*/ 0 w 872358"/>
              <a:gd name="T1" fmla="*/ 105436 h 987972"/>
              <a:gd name="T2" fmla="*/ 770334 w 872358"/>
              <a:gd name="T3" fmla="*/ 73805 h 987972"/>
              <a:gd name="T4" fmla="*/ 94326 w 872358"/>
              <a:gd name="T5" fmla="*/ 548265 h 987972"/>
              <a:gd name="T6" fmla="*/ 817496 w 872358"/>
              <a:gd name="T7" fmla="*/ 500820 h 987972"/>
              <a:gd name="T8" fmla="*/ 408748 w 872358"/>
              <a:gd name="T9" fmla="*/ 991095 h 9879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72358"/>
              <a:gd name="T16" fmla="*/ 0 h 987972"/>
              <a:gd name="T17" fmla="*/ 872358 w 872358"/>
              <a:gd name="T18" fmla="*/ 987972 h 9879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72358" h="987972">
                <a:moveTo>
                  <a:pt x="0" y="105103"/>
                </a:moveTo>
                <a:cubicBezTo>
                  <a:pt x="378372" y="52551"/>
                  <a:pt x="756745" y="0"/>
                  <a:pt x="772510" y="73572"/>
                </a:cubicBezTo>
                <a:cubicBezTo>
                  <a:pt x="788275" y="147144"/>
                  <a:pt x="86710" y="475592"/>
                  <a:pt x="94593" y="546537"/>
                </a:cubicBezTo>
                <a:cubicBezTo>
                  <a:pt x="102476" y="617482"/>
                  <a:pt x="767254" y="425668"/>
                  <a:pt x="819806" y="499241"/>
                </a:cubicBezTo>
                <a:cubicBezTo>
                  <a:pt x="872358" y="572814"/>
                  <a:pt x="641130" y="780393"/>
                  <a:pt x="409903" y="987972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1D87F-4D10-4D2C-9E34-A75D69DFEED8}"/>
              </a:ext>
            </a:extLst>
          </p:cNvPr>
          <p:cNvSpPr txBox="1"/>
          <p:nvPr/>
        </p:nvSpPr>
        <p:spPr>
          <a:xfrm>
            <a:off x="4427538" y="2636838"/>
            <a:ext cx="1963737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b="1" dirty="0">
                <a:solidFill>
                  <a:srgbClr val="FF0000"/>
                </a:solidFill>
                <a:latin typeface="+mj-lt"/>
                <a:ea typeface="+mn-ea"/>
              </a:rPr>
              <a:t>MPI_Status*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BC255-3BEE-4B50-A69E-3E5BCA3F9668}"/>
              </a:ext>
            </a:extLst>
          </p:cNvPr>
          <p:cNvSpPr txBox="1"/>
          <p:nvPr/>
        </p:nvSpPr>
        <p:spPr>
          <a:xfrm>
            <a:off x="611188" y="3860800"/>
            <a:ext cx="3213100" cy="179228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b="1" dirty="0">
                <a:solidFill>
                  <a:srgbClr val="0066FF"/>
                </a:solidFill>
                <a:latin typeface="+mj-lt"/>
                <a:ea typeface="+mn-ea"/>
              </a:rPr>
              <a:t>MPI_Status*  status;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endParaRPr lang="en-US" sz="2400" b="1" dirty="0">
              <a:solidFill>
                <a:srgbClr val="0066FF"/>
              </a:solidFill>
              <a:latin typeface="+mj-lt"/>
              <a:ea typeface="+mn-ea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b="1" dirty="0">
                <a:solidFill>
                  <a:srgbClr val="0066FF"/>
                </a:solidFill>
                <a:latin typeface="+mj-lt"/>
                <a:ea typeface="+mn-ea"/>
              </a:rPr>
              <a:t>status.MPI_SOURCE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b="1" dirty="0">
                <a:solidFill>
                  <a:srgbClr val="0066FF"/>
                </a:solidFill>
                <a:latin typeface="+mj-lt"/>
                <a:ea typeface="+mn-ea"/>
              </a:rPr>
              <a:t>status.MPI_TAG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8E1C0-08A8-469D-8194-87B3CB240CAC}"/>
              </a:ext>
            </a:extLst>
          </p:cNvPr>
          <p:cNvSpPr txBox="1"/>
          <p:nvPr/>
        </p:nvSpPr>
        <p:spPr>
          <a:xfrm>
            <a:off x="755650" y="836613"/>
            <a:ext cx="7878763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 Black" charset="0"/>
                <a:ea typeface="ＭＳ Ｐゴシック" charset="0"/>
                <a:cs typeface="ＭＳ Ｐゴシック" charset="0"/>
              </a:rPr>
              <a:t>How receiver finds out the sender, tag if they are not needed </a:t>
            </a:r>
          </a:p>
          <a:p>
            <a:pPr>
              <a:defRPr/>
            </a:pP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 Black" charset="0"/>
                <a:ea typeface="ＭＳ Ｐゴシック" charset="0"/>
                <a:cs typeface="ＭＳ Ｐゴシック" charset="0"/>
              </a:rPr>
              <a:t>by the receiver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DD59F834-7A0E-4D89-8D97-0C6F1C3BB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How much data am I receiving?</a:t>
            </a:r>
          </a:p>
        </p:txBody>
      </p:sp>
      <p:sp>
        <p:nvSpPr>
          <p:cNvPr id="45058" name="Footer Placeholder 2">
            <a:extLst>
              <a:ext uri="{FF2B5EF4-FFF2-40B4-BE49-F238E27FC236}">
                <a16:creationId xmlns:a16="http://schemas.microsoft.com/office/drawing/2014/main" id="{B9D1059B-CDEB-454F-A71A-C689A1B5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45059" name="Picture 2">
            <a:extLst>
              <a:ext uri="{FF2B5EF4-FFF2-40B4-BE49-F238E27FC236}">
                <a16:creationId xmlns:a16="http://schemas.microsoft.com/office/drawing/2014/main" id="{8DECB981-5C2A-4E0A-AF92-B619F6109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108825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6" descr="View Details">
            <a:extLst>
              <a:ext uri="{FF2B5EF4-FFF2-40B4-BE49-F238E27FC236}">
                <a16:creationId xmlns:a16="http://schemas.microsoft.com/office/drawing/2014/main" id="{E7AA75F0-6FD7-4D08-89F0-1376F89E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789363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2BE18CE6-F5D1-45D6-808B-01D0F8A2F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Issues with send and receive</a:t>
            </a:r>
          </a:p>
        </p:txBody>
      </p:sp>
      <p:sp>
        <p:nvSpPr>
          <p:cNvPr id="46082" name="Content Placeholder 2">
            <a:extLst>
              <a:ext uri="{FF2B5EF4-FFF2-40B4-BE49-F238E27FC236}">
                <a16:creationId xmlns:a16="http://schemas.microsoft.com/office/drawing/2014/main" id="{3670F4FC-EC2A-4289-AC23-5B91D9B81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Exact behavior is determined by the MPI implementation.</a:t>
            </a:r>
          </a:p>
          <a:p>
            <a:r>
              <a:rPr lang="en-US" altLang="en-US" sz="2800">
                <a:ea typeface="ＭＳ Ｐゴシック" panose="020B0600070205080204" pitchFamily="34" charset="-128"/>
              </a:rPr>
              <a:t>MPI_Send (</a:t>
            </a:r>
            <a:r>
              <a:rPr lang="en-US" altLang="en-US" sz="2400" b="1">
                <a:ea typeface="ＭＳ Ｐゴシック" panose="020B0600070205080204" pitchFamily="34" charset="-128"/>
              </a:rPr>
              <a:t>locally blocking with buffer</a:t>
            </a:r>
            <a:r>
              <a:rPr lang="en-US" altLang="en-US" sz="2400">
                <a:ea typeface="ＭＳ Ｐゴシック" panose="020B0600070205080204" pitchFamily="34" charset="-128"/>
              </a:rPr>
              <a:t> copied to internal storage </a:t>
            </a:r>
            <a:r>
              <a:rPr lang="en-US" altLang="en-US" sz="2800">
                <a:ea typeface="ＭＳ Ｐゴシック" panose="020B0600070205080204" pitchFamily="34" charset="-128"/>
              </a:rPr>
              <a:t>or </a:t>
            </a:r>
            <a:r>
              <a:rPr lang="en-US" altLang="en-US" sz="2200" b="1">
                <a:ea typeface="ＭＳ Ｐゴシック" panose="020B0600070205080204" pitchFamily="34" charset="-128"/>
              </a:rPr>
              <a:t>block</a:t>
            </a:r>
            <a:r>
              <a:rPr lang="en-US" altLang="en-US" sz="2200">
                <a:ea typeface="ＭＳ Ｐゴシック" panose="020B0600070205080204" pitchFamily="34" charset="-128"/>
              </a:rPr>
              <a:t> starts transmission</a:t>
            </a:r>
            <a:r>
              <a:rPr lang="en-US" altLang="en-US" sz="2800">
                <a:ea typeface="ＭＳ Ｐゴシック" panose="020B0600070205080204" pitchFamily="34" charset="-128"/>
              </a:rPr>
              <a:t>) may behave differently with regard to buffer size, cutoffs and blocking.</a:t>
            </a:r>
          </a:p>
          <a:p>
            <a:r>
              <a:rPr lang="en-US" altLang="en-US" sz="2800">
                <a:ea typeface="ＭＳ Ｐゴシック" panose="020B0600070205080204" pitchFamily="34" charset="-128"/>
              </a:rPr>
              <a:t>MPI_Recv always blocks until a matching message is received.</a:t>
            </a:r>
          </a:p>
          <a:p>
            <a:r>
              <a:rPr lang="en-US" altLang="en-US" sz="2300">
                <a:ea typeface="ＭＳ Ｐゴシック" panose="020B0600070205080204" pitchFamily="34" charset="-128"/>
              </a:rPr>
              <a:t>Non-blocking MPI_Isend and MPI_Irecv,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300">
                <a:ea typeface="ＭＳ Ｐゴシック" panose="020B0600070205080204" pitchFamily="34" charset="-128"/>
              </a:rPr>
              <a:t>immediate return. </a:t>
            </a:r>
            <a:endParaRPr lang="en-US" altLang="en-US" sz="2800">
              <a:ea typeface="ＭＳ Ｐゴシック" panose="020B0600070205080204" pitchFamily="34" charset="-128"/>
            </a:endParaRPr>
          </a:p>
          <a:p>
            <a:r>
              <a:rPr lang="en-US" altLang="en-US" sz="2200">
                <a:ea typeface="ＭＳ Ｐゴシック" panose="020B0600070205080204" pitchFamily="34" charset="-128"/>
              </a:rPr>
              <a:t>Know your implementation; don</a:t>
            </a:r>
            <a:r>
              <a:rPr lang="ja-JP" altLang="en-US" sz="2200">
                <a:ea typeface="ＭＳ Ｐゴシック" panose="020B0600070205080204" pitchFamily="34" charset="-128"/>
              </a:rPr>
              <a:t>’</a:t>
            </a:r>
            <a:r>
              <a:rPr lang="en-US" altLang="ja-JP" sz="2200">
                <a:ea typeface="ＭＳ Ｐゴシック" panose="020B0600070205080204" pitchFamily="34" charset="-128"/>
              </a:rPr>
              <a:t>t make assumptions!</a:t>
            </a:r>
            <a:endParaRPr lang="en-US" altLang="en-US" sz="2200">
              <a:ea typeface="ＭＳ Ｐゴシック" panose="020B0600070205080204" pitchFamily="34" charset="-128"/>
            </a:endParaRPr>
          </a:p>
        </p:txBody>
      </p:sp>
      <p:sp>
        <p:nvSpPr>
          <p:cNvPr id="46083" name="Footer Placeholder 3">
            <a:extLst>
              <a:ext uri="{FF2B5EF4-FFF2-40B4-BE49-F238E27FC236}">
                <a16:creationId xmlns:a16="http://schemas.microsoft.com/office/drawing/2014/main" id="{5F01867A-10E7-4F14-8A32-E855BFD80D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46084" name="Picture 2" descr="View Details">
            <a:extLst>
              <a:ext uri="{FF2B5EF4-FFF2-40B4-BE49-F238E27FC236}">
                <a16:creationId xmlns:a16="http://schemas.microsoft.com/office/drawing/2014/main" id="{CBF1CDB8-739A-49F6-9F62-DAA6BD24D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4005263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2" descr="academic,cartoons,children,classes,courses,education,females,geometric shapes,geometry,girls,kids,mathematics,people,persons,schools,students,trapezoids">
            <a:extLst>
              <a:ext uri="{FF2B5EF4-FFF2-40B4-BE49-F238E27FC236}">
                <a16:creationId xmlns:a16="http://schemas.microsoft.com/office/drawing/2014/main" id="{08058F31-1851-4527-809F-5C12B0E3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484313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9B7A88-08B3-4F67-80F9-05A12B2A3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708025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Trapezoidal rule in mpi</a:t>
            </a:r>
          </a:p>
        </p:txBody>
      </p:sp>
      <p:sp>
        <p:nvSpPr>
          <p:cNvPr id="47107" name="Footer Placeholder 3">
            <a:extLst>
              <a:ext uri="{FF2B5EF4-FFF2-40B4-BE49-F238E27FC236}">
                <a16:creationId xmlns:a16="http://schemas.microsoft.com/office/drawing/2014/main" id="{C1178E48-177B-42AC-A8C2-7B2CD614D8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3">
            <a:extLst>
              <a:ext uri="{FF2B5EF4-FFF2-40B4-BE49-F238E27FC236}">
                <a16:creationId xmlns:a16="http://schemas.microsoft.com/office/drawing/2014/main" id="{56A9F576-169A-47AC-A368-0E5917533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Trapezoidal Rule</a:t>
            </a:r>
          </a:p>
        </p:txBody>
      </p:sp>
      <p:sp>
        <p:nvSpPr>
          <p:cNvPr id="48130" name="Footer Placeholder 1">
            <a:extLst>
              <a:ext uri="{FF2B5EF4-FFF2-40B4-BE49-F238E27FC236}">
                <a16:creationId xmlns:a16="http://schemas.microsoft.com/office/drawing/2014/main" id="{036FA8D7-A765-4892-AF8B-8BAE12BA42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48131" name="Picture 2">
            <a:extLst>
              <a:ext uri="{FF2B5EF4-FFF2-40B4-BE49-F238E27FC236}">
                <a16:creationId xmlns:a16="http://schemas.microsoft.com/office/drawing/2014/main" id="{6D00B99A-E9AE-448E-8677-A72F238D9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41438"/>
            <a:ext cx="8318500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3">
            <a:extLst>
              <a:ext uri="{FF2B5EF4-FFF2-40B4-BE49-F238E27FC236}">
                <a16:creationId xmlns:a16="http://schemas.microsoft.com/office/drawing/2014/main" id="{B9CD4E5B-C93D-43B6-B13B-7DC62DC3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distributed memory system</a:t>
            </a:r>
          </a:p>
        </p:txBody>
      </p:sp>
      <p:sp>
        <p:nvSpPr>
          <p:cNvPr id="21506" name="Footer Placeholder 1">
            <a:extLst>
              <a:ext uri="{FF2B5EF4-FFF2-40B4-BE49-F238E27FC236}">
                <a16:creationId xmlns:a16="http://schemas.microsoft.com/office/drawing/2014/main" id="{5C03880D-92F5-4AE5-92EC-4EBE089562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21507" name="Picture 2" descr="f03-01-9780123742605.eps">
            <a:extLst>
              <a:ext uri="{FF2B5EF4-FFF2-40B4-BE49-F238E27FC236}">
                <a16:creationId xmlns:a16="http://schemas.microsoft.com/office/drawing/2014/main" id="{237E19AA-269A-4C82-875B-FCF062291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628775"/>
            <a:ext cx="554990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1596EA20-6189-4EA9-A44D-AA8DFD893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Trapezoidal Rule</a:t>
            </a:r>
          </a:p>
        </p:txBody>
      </p:sp>
      <p:sp>
        <p:nvSpPr>
          <p:cNvPr id="49154" name="Footer Placeholder 2">
            <a:extLst>
              <a:ext uri="{FF2B5EF4-FFF2-40B4-BE49-F238E27FC236}">
                <a16:creationId xmlns:a16="http://schemas.microsoft.com/office/drawing/2014/main" id="{1B720539-678C-4FCE-A42D-8F6A935DEF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49155" name="Picture 2">
            <a:extLst>
              <a:ext uri="{FF2B5EF4-FFF2-40B4-BE49-F238E27FC236}">
                <a16:creationId xmlns:a16="http://schemas.microsoft.com/office/drawing/2014/main" id="{EED964CA-D710-4C12-B655-8EA55FDB6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1412875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3">
            <a:extLst>
              <a:ext uri="{FF2B5EF4-FFF2-40B4-BE49-F238E27FC236}">
                <a16:creationId xmlns:a16="http://schemas.microsoft.com/office/drawing/2014/main" id="{6F618633-A70F-4FA6-B17B-DA6B3B46C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420938"/>
            <a:ext cx="1125537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4">
            <a:extLst>
              <a:ext uri="{FF2B5EF4-FFF2-40B4-BE49-F238E27FC236}">
                <a16:creationId xmlns:a16="http://schemas.microsoft.com/office/drawing/2014/main" id="{0E9AAB23-CF7E-4E06-A9D6-DBFCC52E4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500438"/>
            <a:ext cx="67564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5">
            <a:extLst>
              <a:ext uri="{FF2B5EF4-FFF2-40B4-BE49-F238E27FC236}">
                <a16:creationId xmlns:a16="http://schemas.microsoft.com/office/drawing/2014/main" id="{26831068-10D4-4810-887A-96E6E8A84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4652963"/>
            <a:ext cx="82105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3">
            <a:extLst>
              <a:ext uri="{FF2B5EF4-FFF2-40B4-BE49-F238E27FC236}">
                <a16:creationId xmlns:a16="http://schemas.microsoft.com/office/drawing/2014/main" id="{F20B261C-DA97-4AEF-8B66-0FAECFBD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One trapezoid</a:t>
            </a:r>
          </a:p>
        </p:txBody>
      </p:sp>
      <p:sp>
        <p:nvSpPr>
          <p:cNvPr id="50178" name="Footer Placeholder 1">
            <a:extLst>
              <a:ext uri="{FF2B5EF4-FFF2-40B4-BE49-F238E27FC236}">
                <a16:creationId xmlns:a16="http://schemas.microsoft.com/office/drawing/2014/main" id="{B1DAB1D9-24F4-4F53-8A3B-94A3F9D404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50179" name="Picture 2" descr="f03-04-9780123742605.eps">
            <a:extLst>
              <a:ext uri="{FF2B5EF4-FFF2-40B4-BE49-F238E27FC236}">
                <a16:creationId xmlns:a16="http://schemas.microsoft.com/office/drawing/2014/main" id="{5F3E9716-ED96-49E1-BD4F-0DD755FD9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196975"/>
            <a:ext cx="5019675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556E967E-0F4A-4995-8607-CD374384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0"/>
            <a:ext cx="8281988" cy="13239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Pseudo-code for a serial program</a:t>
            </a:r>
          </a:p>
        </p:txBody>
      </p:sp>
      <p:sp>
        <p:nvSpPr>
          <p:cNvPr id="51202" name="Footer Placeholder 2">
            <a:extLst>
              <a:ext uri="{FF2B5EF4-FFF2-40B4-BE49-F238E27FC236}">
                <a16:creationId xmlns:a16="http://schemas.microsoft.com/office/drawing/2014/main" id="{FBA0CE5D-8897-4C6B-946E-6B2C3091C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51203" name="Picture 3">
            <a:extLst>
              <a:ext uri="{FF2B5EF4-FFF2-40B4-BE49-F238E27FC236}">
                <a16:creationId xmlns:a16="http://schemas.microsoft.com/office/drawing/2014/main" id="{D5295F8C-2176-4499-ACC9-DFEC056E8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628775"/>
            <a:ext cx="6480175" cy="381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BB8B64F7-3CA4-4C2C-BD32-81E825D8F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Parallelizing the Trapezoidal Rule</a:t>
            </a:r>
          </a:p>
        </p:txBody>
      </p:sp>
      <p:sp>
        <p:nvSpPr>
          <p:cNvPr id="52226" name="Content Placeholder 2">
            <a:extLst>
              <a:ext uri="{FF2B5EF4-FFF2-40B4-BE49-F238E27FC236}">
                <a16:creationId xmlns:a16="http://schemas.microsoft.com/office/drawing/2014/main" id="{0ACFC5A5-1E23-4982-B40B-48AC75930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SzPct val="100000"/>
              <a:buFont typeface="Arial" panose="020B0604020202020204" pitchFamily="34" charset="0"/>
              <a:buAutoNum type="arabicPeriod"/>
            </a:pPr>
            <a:r>
              <a:rPr lang="en-US" altLang="en-US">
                <a:ea typeface="ＭＳ Ｐゴシック" panose="020B0600070205080204" pitchFamily="34" charset="-128"/>
              </a:rPr>
              <a:t>Partition problem solution into tasks.</a:t>
            </a:r>
          </a:p>
          <a:p>
            <a:pPr marL="514350" indent="-514350">
              <a:buSzPct val="100000"/>
              <a:buFont typeface="Arial" panose="020B0604020202020204" pitchFamily="34" charset="0"/>
              <a:buAutoNum type="arabicPeriod"/>
            </a:pPr>
            <a:r>
              <a:rPr lang="en-US" altLang="en-US">
                <a:ea typeface="ＭＳ Ｐゴシック" panose="020B0600070205080204" pitchFamily="34" charset="-128"/>
              </a:rPr>
              <a:t>Identify communication channels between tasks.</a:t>
            </a:r>
          </a:p>
          <a:p>
            <a:pPr marL="514350" indent="-514350">
              <a:buSzPct val="100000"/>
              <a:buFont typeface="Arial" panose="020B0604020202020204" pitchFamily="34" charset="0"/>
              <a:buAutoNum type="arabicPeriod"/>
            </a:pPr>
            <a:r>
              <a:rPr lang="en-US" altLang="en-US">
                <a:ea typeface="ＭＳ Ｐゴシック" panose="020B0600070205080204" pitchFamily="34" charset="-128"/>
              </a:rPr>
              <a:t>Aggregate tasks into composite tasks.</a:t>
            </a:r>
          </a:p>
          <a:p>
            <a:pPr marL="514350" indent="-514350">
              <a:buSzPct val="100000"/>
              <a:buFont typeface="Arial" panose="020B0604020202020204" pitchFamily="34" charset="0"/>
              <a:buAutoNum type="arabicPeriod"/>
            </a:pPr>
            <a:r>
              <a:rPr lang="en-US" altLang="en-US">
                <a:ea typeface="ＭＳ Ｐゴシック" panose="020B0600070205080204" pitchFamily="34" charset="-128"/>
              </a:rPr>
              <a:t>Map composite tasks to cores.</a:t>
            </a:r>
          </a:p>
        </p:txBody>
      </p:sp>
      <p:sp>
        <p:nvSpPr>
          <p:cNvPr id="52227" name="Footer Placeholder 3">
            <a:extLst>
              <a:ext uri="{FF2B5EF4-FFF2-40B4-BE49-F238E27FC236}">
                <a16:creationId xmlns:a16="http://schemas.microsoft.com/office/drawing/2014/main" id="{5AB78036-A945-4DC3-9084-F18BA024D9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936B7154-0301-4B65-A889-07E5E370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Parallel pseudo-code</a:t>
            </a:r>
          </a:p>
        </p:txBody>
      </p:sp>
      <p:sp>
        <p:nvSpPr>
          <p:cNvPr id="53250" name="Footer Placeholder 2">
            <a:extLst>
              <a:ext uri="{FF2B5EF4-FFF2-40B4-BE49-F238E27FC236}">
                <a16:creationId xmlns:a16="http://schemas.microsoft.com/office/drawing/2014/main" id="{1B9AF722-8DFC-40C8-9407-73CAEAE763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grpSp>
        <p:nvGrpSpPr>
          <p:cNvPr id="53251" name="Group 5">
            <a:extLst>
              <a:ext uri="{FF2B5EF4-FFF2-40B4-BE49-F238E27FC236}">
                <a16:creationId xmlns:a16="http://schemas.microsoft.com/office/drawing/2014/main" id="{A10F61A2-53F8-42AD-A17A-9FC614513F6D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1052513"/>
            <a:ext cx="7777163" cy="4897437"/>
            <a:chOff x="1043608" y="1340768"/>
            <a:chExt cx="7361237" cy="4544938"/>
          </a:xfrm>
        </p:grpSpPr>
        <p:pic>
          <p:nvPicPr>
            <p:cNvPr id="53252" name="Picture 3">
              <a:extLst>
                <a:ext uri="{FF2B5EF4-FFF2-40B4-BE49-F238E27FC236}">
                  <a16:creationId xmlns:a16="http://schemas.microsoft.com/office/drawing/2014/main" id="{DB9FFCE8-97DE-479C-AAA6-E04A309098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2132856"/>
              <a:ext cx="7361237" cy="3752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253" name="Picture 2">
              <a:extLst>
                <a:ext uri="{FF2B5EF4-FFF2-40B4-BE49-F238E27FC236}">
                  <a16:creationId xmlns:a16="http://schemas.microsoft.com/office/drawing/2014/main" id="{AE054CF5-31E4-4C5F-BF9D-D0EAD6866C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340768"/>
              <a:ext cx="3419475" cy="981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3">
            <a:extLst>
              <a:ext uri="{FF2B5EF4-FFF2-40B4-BE49-F238E27FC236}">
                <a16:creationId xmlns:a16="http://schemas.microsoft.com/office/drawing/2014/main" id="{6AF5E8E0-3CD0-4AC4-9550-E1CB9C1D3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Tasks and communications for Trapezoidal Rule</a:t>
            </a:r>
          </a:p>
        </p:txBody>
      </p:sp>
      <p:sp>
        <p:nvSpPr>
          <p:cNvPr id="54274" name="Footer Placeholder 1">
            <a:extLst>
              <a:ext uri="{FF2B5EF4-FFF2-40B4-BE49-F238E27FC236}">
                <a16:creationId xmlns:a16="http://schemas.microsoft.com/office/drawing/2014/main" id="{1B7068A3-1E8A-4DF2-8A59-A42929C96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54275" name="Picture 2" descr="f03-05-9780123742605.eps">
            <a:extLst>
              <a:ext uri="{FF2B5EF4-FFF2-40B4-BE49-F238E27FC236}">
                <a16:creationId xmlns:a16="http://schemas.microsoft.com/office/drawing/2014/main" id="{52995B23-26CB-4700-9A5F-0EDAF4DBD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989138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F8DD13DA-EB03-47D9-8EBC-73EDC2549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First version (1)</a:t>
            </a:r>
          </a:p>
        </p:txBody>
      </p:sp>
      <p:sp>
        <p:nvSpPr>
          <p:cNvPr id="55298" name="Footer Placeholder 2">
            <a:extLst>
              <a:ext uri="{FF2B5EF4-FFF2-40B4-BE49-F238E27FC236}">
                <a16:creationId xmlns:a16="http://schemas.microsoft.com/office/drawing/2014/main" id="{A2C356BD-A28E-42AB-82E6-FF93CEF1FF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55299" name="Picture 2">
            <a:extLst>
              <a:ext uri="{FF2B5EF4-FFF2-40B4-BE49-F238E27FC236}">
                <a16:creationId xmlns:a16="http://schemas.microsoft.com/office/drawing/2014/main" id="{D545DD0A-C9D8-4912-A488-E8D8A160F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836613"/>
            <a:ext cx="8677275" cy="493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799394B7-492E-4F30-8531-86A5F828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First version (2)</a:t>
            </a:r>
          </a:p>
        </p:txBody>
      </p:sp>
      <p:sp>
        <p:nvSpPr>
          <p:cNvPr id="56322" name="Footer Placeholder 2">
            <a:extLst>
              <a:ext uri="{FF2B5EF4-FFF2-40B4-BE49-F238E27FC236}">
                <a16:creationId xmlns:a16="http://schemas.microsoft.com/office/drawing/2014/main" id="{885169DE-5B21-4AF4-BFED-559DDA7B7D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56323" name="Picture 2">
            <a:extLst>
              <a:ext uri="{FF2B5EF4-FFF2-40B4-BE49-F238E27FC236}">
                <a16:creationId xmlns:a16="http://schemas.microsoft.com/office/drawing/2014/main" id="{009070FA-2EC6-4B78-BD2B-BD67F5E0B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268413"/>
            <a:ext cx="8745538" cy="428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>
            <a:extLst>
              <a:ext uri="{FF2B5EF4-FFF2-40B4-BE49-F238E27FC236}">
                <a16:creationId xmlns:a16="http://schemas.microsoft.com/office/drawing/2014/main" id="{633F87EA-7AFF-4431-9075-F54FBD92F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First version (3)</a:t>
            </a:r>
          </a:p>
        </p:txBody>
      </p:sp>
      <p:sp>
        <p:nvSpPr>
          <p:cNvPr id="57346" name="Footer Placeholder 2">
            <a:extLst>
              <a:ext uri="{FF2B5EF4-FFF2-40B4-BE49-F238E27FC236}">
                <a16:creationId xmlns:a16="http://schemas.microsoft.com/office/drawing/2014/main" id="{6059289D-FC4D-489C-8608-A46261A574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57347" name="Picture 2">
            <a:extLst>
              <a:ext uri="{FF2B5EF4-FFF2-40B4-BE49-F238E27FC236}">
                <a16:creationId xmlns:a16="http://schemas.microsoft.com/office/drawing/2014/main" id="{D69AF5B7-398E-4EB0-97E6-1C32DC208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1125538"/>
            <a:ext cx="8977312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575F3F6C-11EE-4711-98E5-FFD265FC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Dealing with I/O</a:t>
            </a:r>
          </a:p>
        </p:txBody>
      </p:sp>
      <p:sp>
        <p:nvSpPr>
          <p:cNvPr id="58370" name="Footer Placeholder 3">
            <a:extLst>
              <a:ext uri="{FF2B5EF4-FFF2-40B4-BE49-F238E27FC236}">
                <a16:creationId xmlns:a16="http://schemas.microsoft.com/office/drawing/2014/main" id="{8AA91EDB-1A6C-4ED4-A1FB-BD7E236BA8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58371" name="Picture 2">
            <a:extLst>
              <a:ext uri="{FF2B5EF4-FFF2-40B4-BE49-F238E27FC236}">
                <a16:creationId xmlns:a16="http://schemas.microsoft.com/office/drawing/2014/main" id="{AF6E79B5-2678-4E0A-B9EC-96977ADCF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266825"/>
            <a:ext cx="7666037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21F97B-A87C-4F12-BEA2-B6E73C76222E}"/>
              </a:ext>
            </a:extLst>
          </p:cNvPr>
          <p:cNvSpPr txBox="1"/>
          <p:nvPr/>
        </p:nvSpPr>
        <p:spPr>
          <a:xfrm>
            <a:off x="4787900" y="1773238"/>
            <a:ext cx="2208213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Each process just</a:t>
            </a:r>
            <a:b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</a:b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prints a message.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3">
            <a:extLst>
              <a:ext uri="{FF2B5EF4-FFF2-40B4-BE49-F238E27FC236}">
                <a16:creationId xmlns:a16="http://schemas.microsoft.com/office/drawing/2014/main" id="{64747B47-9BAF-4F00-B5A3-11EC11FF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shared memory system</a:t>
            </a:r>
          </a:p>
        </p:txBody>
      </p:sp>
      <p:sp>
        <p:nvSpPr>
          <p:cNvPr id="22530" name="Footer Placeholder 1">
            <a:extLst>
              <a:ext uri="{FF2B5EF4-FFF2-40B4-BE49-F238E27FC236}">
                <a16:creationId xmlns:a16="http://schemas.microsoft.com/office/drawing/2014/main" id="{42089BB8-83ED-4065-B500-65311D4B42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22531" name="Picture 2" descr="f03-02-9780123742605.eps">
            <a:extLst>
              <a:ext uri="{FF2B5EF4-FFF2-40B4-BE49-F238E27FC236}">
                <a16:creationId xmlns:a16="http://schemas.microsoft.com/office/drawing/2014/main" id="{A614EFD1-30BC-4909-9574-DE89CB2B3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773238"/>
            <a:ext cx="5976938" cy="261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C2297DFE-2A0B-4951-BD4E-0E6AA4C2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Running with 6 processes</a:t>
            </a:r>
          </a:p>
        </p:txBody>
      </p:sp>
      <p:sp>
        <p:nvSpPr>
          <p:cNvPr id="59394" name="Footer Placeholder 2">
            <a:extLst>
              <a:ext uri="{FF2B5EF4-FFF2-40B4-BE49-F238E27FC236}">
                <a16:creationId xmlns:a16="http://schemas.microsoft.com/office/drawing/2014/main" id="{9FAF6DF7-CEEB-4BDB-BEC5-063283E9BF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714393-6D69-4DE2-8BA4-79F5B46FDDC5}"/>
              </a:ext>
            </a:extLst>
          </p:cNvPr>
          <p:cNvSpPr txBox="1"/>
          <p:nvPr/>
        </p:nvSpPr>
        <p:spPr>
          <a:xfrm>
            <a:off x="1835150" y="4149725"/>
            <a:ext cx="25082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Arial"/>
                <a:ea typeface="+mn-ea"/>
              </a:rPr>
              <a:t>unpredictable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output</a:t>
            </a:r>
          </a:p>
        </p:txBody>
      </p:sp>
      <p:pic>
        <p:nvPicPr>
          <p:cNvPr id="59396" name="Picture 6">
            <a:extLst>
              <a:ext uri="{FF2B5EF4-FFF2-40B4-BE49-F238E27FC236}">
                <a16:creationId xmlns:a16="http://schemas.microsoft.com/office/drawing/2014/main" id="{E0EC9742-5792-481D-966C-DDEE1E188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12875"/>
            <a:ext cx="7069138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3">
            <a:extLst>
              <a:ext uri="{FF2B5EF4-FFF2-40B4-BE49-F238E27FC236}">
                <a16:creationId xmlns:a16="http://schemas.microsoft.com/office/drawing/2014/main" id="{D526F1B8-A9EF-4F2B-A246-E1D724BAA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4292600"/>
            <a:ext cx="2043113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>
            <a:extLst>
              <a:ext uri="{FF2B5EF4-FFF2-40B4-BE49-F238E27FC236}">
                <a16:creationId xmlns:a16="http://schemas.microsoft.com/office/drawing/2014/main" id="{9467F771-DE67-4D1A-910A-52CB24B0A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Input </a:t>
            </a:r>
          </a:p>
        </p:txBody>
      </p:sp>
      <p:sp>
        <p:nvSpPr>
          <p:cNvPr id="60418" name="Content Placeholder 2">
            <a:extLst>
              <a:ext uri="{FF2B5EF4-FFF2-40B4-BE49-F238E27FC236}">
                <a16:creationId xmlns:a16="http://schemas.microsoft.com/office/drawing/2014/main" id="{40A7E941-3A89-4194-9152-DD8659137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951162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Most MPI implementations only allow process 0 in MPI_COMM_WORLD access to </a:t>
            </a:r>
            <a:r>
              <a:rPr lang="en-US" altLang="en-US">
                <a:solidFill>
                  <a:srgbClr val="0066FF"/>
                </a:solidFill>
                <a:ea typeface="ＭＳ Ｐゴシック" panose="020B0600070205080204" pitchFamily="34" charset="-128"/>
              </a:rPr>
              <a:t>stdin</a:t>
            </a:r>
            <a:r>
              <a:rPr lang="en-US" altLang="en-US">
                <a:ea typeface="ＭＳ Ｐゴシック" panose="020B0600070205080204" pitchFamily="34" charset="-128"/>
              </a:rPr>
              <a:t>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Process 0 must read the data (scanf) and send to the other processes.</a:t>
            </a:r>
          </a:p>
        </p:txBody>
      </p:sp>
      <p:sp>
        <p:nvSpPr>
          <p:cNvPr id="60419" name="Footer Placeholder 3">
            <a:extLst>
              <a:ext uri="{FF2B5EF4-FFF2-40B4-BE49-F238E27FC236}">
                <a16:creationId xmlns:a16="http://schemas.microsoft.com/office/drawing/2014/main" id="{04C75744-0630-4B4A-A63D-3245D7B3CC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60420" name="Picture 2">
            <a:extLst>
              <a:ext uri="{FF2B5EF4-FFF2-40B4-BE49-F238E27FC236}">
                <a16:creationId xmlns:a16="http://schemas.microsoft.com/office/drawing/2014/main" id="{AA6C1BC6-6830-4EDC-8684-2357BEA6E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3933825"/>
            <a:ext cx="52768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59EF7C33-EE9A-41A0-8051-E7E32FCB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Function for reading user input</a:t>
            </a:r>
          </a:p>
        </p:txBody>
      </p:sp>
      <p:sp>
        <p:nvSpPr>
          <p:cNvPr id="61442" name="Footer Placeholder 2">
            <a:extLst>
              <a:ext uri="{FF2B5EF4-FFF2-40B4-BE49-F238E27FC236}">
                <a16:creationId xmlns:a16="http://schemas.microsoft.com/office/drawing/2014/main" id="{7F389FD5-973E-4F38-B858-70BC14D73B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61443" name="Picture 2">
            <a:extLst>
              <a:ext uri="{FF2B5EF4-FFF2-40B4-BE49-F238E27FC236}">
                <a16:creationId xmlns:a16="http://schemas.microsoft.com/office/drawing/2014/main" id="{C1A93590-9308-497A-902C-E93FBDACD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908050"/>
            <a:ext cx="6481763" cy="527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CBD8-400F-426F-A263-40E5FC300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23975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Collective communication</a:t>
            </a:r>
          </a:p>
        </p:txBody>
      </p:sp>
      <p:sp>
        <p:nvSpPr>
          <p:cNvPr id="62466" name="Footer Placeholder 3">
            <a:extLst>
              <a:ext uri="{FF2B5EF4-FFF2-40B4-BE49-F238E27FC236}">
                <a16:creationId xmlns:a16="http://schemas.microsoft.com/office/drawing/2014/main" id="{BE0EC774-F6A7-4E8A-A0CB-58E385C557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62467" name="Picture 2" descr="View Details">
            <a:extLst>
              <a:ext uri="{FF2B5EF4-FFF2-40B4-BE49-F238E27FC236}">
                <a16:creationId xmlns:a16="http://schemas.microsoft.com/office/drawing/2014/main" id="{7C965BF3-DF9B-441B-BA33-61FC6450C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205038"/>
            <a:ext cx="3340100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BE42A437-763C-498E-B9D7-10720753F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Tree-structured communication</a:t>
            </a:r>
          </a:p>
        </p:txBody>
      </p:sp>
      <p:sp>
        <p:nvSpPr>
          <p:cNvPr id="63490" name="Content Placeholder 2">
            <a:extLst>
              <a:ext uri="{FF2B5EF4-FFF2-40B4-BE49-F238E27FC236}">
                <a16:creationId xmlns:a16="http://schemas.microsoft.com/office/drawing/2014/main" id="{B29CB1E6-041D-4A3B-BEF5-A6CD31C44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125538"/>
            <a:ext cx="8486775" cy="5111750"/>
          </a:xfrm>
        </p:spPr>
        <p:txBody>
          <a:bodyPr/>
          <a:lstStyle/>
          <a:p>
            <a:pPr marL="514350" indent="-514350">
              <a:buSzPct val="100000"/>
              <a:buFont typeface="Arial" panose="020B0604020202020204" pitchFamily="34" charset="0"/>
              <a:buAutoNum type="arabicPeriod"/>
            </a:pPr>
            <a:r>
              <a:rPr lang="en-US" altLang="en-US" sz="2400">
                <a:ea typeface="ＭＳ Ｐゴシック" panose="020B0600070205080204" pitchFamily="34" charset="-128"/>
              </a:rPr>
              <a:t>In the first phase: 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r>
              <a:rPr lang="en-US" altLang="en-US" sz="2400">
                <a:ea typeface="ＭＳ Ｐゴシック" panose="020B0600070205080204" pitchFamily="34" charset="-128"/>
              </a:rPr>
              <a:t>(a) Process 1 sends to 0, 3 sends to 2, 5 sends to 4, and 7 sends to 6. 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r>
              <a:rPr lang="en-US" altLang="en-US" sz="2400">
                <a:ea typeface="ＭＳ Ｐゴシック" panose="020B0600070205080204" pitchFamily="34" charset="-128"/>
              </a:rPr>
              <a:t>(b) Processes 0, 2, 4, and 6 add in the received values. 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r>
              <a:rPr lang="en-US" altLang="en-US" sz="2400">
                <a:ea typeface="ＭＳ Ｐゴシック" panose="020B0600070205080204" pitchFamily="34" charset="-128"/>
              </a:rPr>
              <a:t>(c) Processes 2 and 6 send their new values to processes 0 and 4, respectively.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r>
              <a:rPr lang="en-US" altLang="en-US" sz="2400">
                <a:ea typeface="ＭＳ Ｐゴシック" panose="020B0600070205080204" pitchFamily="34" charset="-128"/>
              </a:rPr>
              <a:t>(d) Processes 0 and 4 add the received values into their new values.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endParaRPr lang="en-US" altLang="en-US" sz="2400">
              <a:ea typeface="ＭＳ Ｐゴシック" panose="020B0600070205080204" pitchFamily="34" charset="-128"/>
            </a:endParaRPr>
          </a:p>
          <a:p>
            <a:pPr marL="514350" indent="-514350">
              <a:buSzPct val="100000"/>
              <a:buFont typeface="Arial" panose="020B0604020202020204" pitchFamily="34" charset="0"/>
              <a:buAutoNum type="arabicPeriod"/>
            </a:pPr>
            <a:r>
              <a:rPr lang="en-US" altLang="en-US" sz="2400">
                <a:ea typeface="ＭＳ Ｐゴシック" panose="020B0600070205080204" pitchFamily="34" charset="-128"/>
              </a:rPr>
              <a:t>(a) Process 4 sends its newest value to process 0.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r>
              <a:rPr lang="en-US" altLang="en-US" sz="2400">
                <a:ea typeface="ＭＳ Ｐゴシック" panose="020B0600070205080204" pitchFamily="34" charset="-128"/>
              </a:rPr>
              <a:t>(b) Process 0 adds the received value to its newest value.</a:t>
            </a:r>
          </a:p>
        </p:txBody>
      </p:sp>
      <p:sp>
        <p:nvSpPr>
          <p:cNvPr id="63491" name="Footer Placeholder 3">
            <a:extLst>
              <a:ext uri="{FF2B5EF4-FFF2-40B4-BE49-F238E27FC236}">
                <a16:creationId xmlns:a16="http://schemas.microsoft.com/office/drawing/2014/main" id="{6AD3BA52-E792-4C0C-8717-338E015B02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3">
            <a:extLst>
              <a:ext uri="{FF2B5EF4-FFF2-40B4-BE49-F238E27FC236}">
                <a16:creationId xmlns:a16="http://schemas.microsoft.com/office/drawing/2014/main" id="{C172E098-EDEF-45FC-9F99-5609FE885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tree-structured global sum</a:t>
            </a:r>
          </a:p>
        </p:txBody>
      </p:sp>
      <p:sp>
        <p:nvSpPr>
          <p:cNvPr id="64514" name="Footer Placeholder 1">
            <a:extLst>
              <a:ext uri="{FF2B5EF4-FFF2-40B4-BE49-F238E27FC236}">
                <a16:creationId xmlns:a16="http://schemas.microsoft.com/office/drawing/2014/main" id="{A5EFA93D-39F6-4A73-8726-C8986FD189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64515" name="Picture 2" descr="f03-06-9780123742605.eps">
            <a:extLst>
              <a:ext uri="{FF2B5EF4-FFF2-40B4-BE49-F238E27FC236}">
                <a16:creationId xmlns:a16="http://schemas.microsoft.com/office/drawing/2014/main" id="{C9DDC746-42D1-47E9-88CE-CA63246CB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125538"/>
            <a:ext cx="6380163" cy="437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3">
            <a:extLst>
              <a:ext uri="{FF2B5EF4-FFF2-40B4-BE49-F238E27FC236}">
                <a16:creationId xmlns:a16="http://schemas.microsoft.com/office/drawing/2014/main" id="{D28FCBC7-EA7B-4BBE-B3BC-54B176FD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 alternative tree-structured global sum</a:t>
            </a:r>
          </a:p>
        </p:txBody>
      </p:sp>
      <p:sp>
        <p:nvSpPr>
          <p:cNvPr id="65538" name="Footer Placeholder 1">
            <a:extLst>
              <a:ext uri="{FF2B5EF4-FFF2-40B4-BE49-F238E27FC236}">
                <a16:creationId xmlns:a16="http://schemas.microsoft.com/office/drawing/2014/main" id="{C2452E23-5EA0-4C10-B65C-0C92147C77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65539" name="Picture 2" descr="f03-07-9780123742605.eps">
            <a:extLst>
              <a:ext uri="{FF2B5EF4-FFF2-40B4-BE49-F238E27FC236}">
                <a16:creationId xmlns:a16="http://schemas.microsoft.com/office/drawing/2014/main" id="{4C3B5519-0A32-4695-A66F-A4B230A1D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557338"/>
            <a:ext cx="6408738" cy="439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36C71E87-B63E-4606-851B-64FC2879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16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MPI_Reduce</a:t>
            </a:r>
          </a:p>
        </p:txBody>
      </p:sp>
      <p:sp>
        <p:nvSpPr>
          <p:cNvPr id="66562" name="Footer Placeholder 2">
            <a:extLst>
              <a:ext uri="{FF2B5EF4-FFF2-40B4-BE49-F238E27FC236}">
                <a16:creationId xmlns:a16="http://schemas.microsoft.com/office/drawing/2014/main" id="{BA623849-095C-454D-A76F-E5D55F5B10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66563" name="Picture 2">
            <a:extLst>
              <a:ext uri="{FF2B5EF4-FFF2-40B4-BE49-F238E27FC236}">
                <a16:creationId xmlns:a16="http://schemas.microsoft.com/office/drawing/2014/main" id="{5B1FC951-E68F-4CCE-B00E-FB4B551FC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196975"/>
            <a:ext cx="6513512" cy="251936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4" name="Picture 3">
            <a:extLst>
              <a:ext uri="{FF2B5EF4-FFF2-40B4-BE49-F238E27FC236}">
                <a16:creationId xmlns:a16="http://schemas.microsoft.com/office/drawing/2014/main" id="{FBB7940E-2E29-45C9-87D2-A2E4189D7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860800"/>
            <a:ext cx="8689975" cy="79216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5" name="Picture 4">
            <a:extLst>
              <a:ext uri="{FF2B5EF4-FFF2-40B4-BE49-F238E27FC236}">
                <a16:creationId xmlns:a16="http://schemas.microsoft.com/office/drawing/2014/main" id="{39322C7F-2E89-4680-9494-853D26A79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797425"/>
            <a:ext cx="6296025" cy="1171575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0F0C1113-E06F-4912-A545-56A948169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Predefined reduction operators in MPI</a:t>
            </a:r>
          </a:p>
        </p:txBody>
      </p:sp>
      <p:sp>
        <p:nvSpPr>
          <p:cNvPr id="67586" name="Footer Placeholder 2">
            <a:extLst>
              <a:ext uri="{FF2B5EF4-FFF2-40B4-BE49-F238E27FC236}">
                <a16:creationId xmlns:a16="http://schemas.microsoft.com/office/drawing/2014/main" id="{F3281521-32DA-42FA-89F5-05A7434B6F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67587" name="Picture 2">
            <a:extLst>
              <a:ext uri="{FF2B5EF4-FFF2-40B4-BE49-F238E27FC236}">
                <a16:creationId xmlns:a16="http://schemas.microsoft.com/office/drawing/2014/main" id="{C79DF37B-29FF-4DC2-9A29-57EC83EF5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268413"/>
            <a:ext cx="6791325" cy="481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41BB11F4-53BE-4B9B-882D-38BB63AC4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Collective vs. Point-to-Point Communications</a:t>
            </a:r>
          </a:p>
        </p:txBody>
      </p:sp>
      <p:sp>
        <p:nvSpPr>
          <p:cNvPr id="68610" name="Content Placeholder 2">
            <a:extLst>
              <a:ext uri="{FF2B5EF4-FFF2-40B4-BE49-F238E27FC236}">
                <a16:creationId xmlns:a16="http://schemas.microsoft.com/office/drawing/2014/main" id="{0F78981B-962E-4CBB-BCFB-6BFF39525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557338"/>
            <a:ext cx="8270875" cy="4679950"/>
          </a:xfrm>
        </p:spPr>
        <p:txBody>
          <a:bodyPr/>
          <a:lstStyle/>
          <a:p>
            <a:r>
              <a:rPr lang="en-US" altLang="en-US" u="sng">
                <a:ea typeface="ＭＳ Ｐゴシック" panose="020B0600070205080204" pitchFamily="34" charset="-128"/>
              </a:rPr>
              <a:t>All</a:t>
            </a:r>
            <a:r>
              <a:rPr lang="en-US" altLang="en-US">
                <a:ea typeface="ＭＳ Ｐゴシック" panose="020B0600070205080204" pitchFamily="34" charset="-128"/>
              </a:rPr>
              <a:t> the processes in the communicator must call the same collective function. </a:t>
            </a:r>
            <a:br>
              <a:rPr lang="en-US" altLang="en-US">
                <a:ea typeface="ＭＳ Ｐゴシック" panose="020B0600070205080204" pitchFamily="34" charset="-128"/>
              </a:rPr>
            </a:br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For example, a program that attempts to match a call to </a:t>
            </a:r>
            <a:r>
              <a:rPr lang="en-US" altLang="en-US">
                <a:solidFill>
                  <a:srgbClr val="0066FF"/>
                </a:solidFill>
                <a:ea typeface="ＭＳ Ｐゴシック" panose="020B0600070205080204" pitchFamily="34" charset="-128"/>
              </a:rPr>
              <a:t>MPI_Reduce</a:t>
            </a:r>
            <a:r>
              <a:rPr lang="en-US" altLang="en-US">
                <a:ea typeface="ＭＳ Ｐゴシック" panose="020B0600070205080204" pitchFamily="34" charset="-128"/>
              </a:rPr>
              <a:t> on one process with a call to </a:t>
            </a:r>
            <a:r>
              <a:rPr lang="en-US" altLang="en-US">
                <a:solidFill>
                  <a:srgbClr val="0066FF"/>
                </a:solidFill>
                <a:ea typeface="ＭＳ Ｐゴシック" panose="020B0600070205080204" pitchFamily="34" charset="-128"/>
              </a:rPr>
              <a:t>MPI_Recv</a:t>
            </a:r>
            <a:r>
              <a:rPr lang="en-US" altLang="en-US">
                <a:ea typeface="ＭＳ Ｐゴシック" panose="020B0600070205080204" pitchFamily="34" charset="-128"/>
              </a:rPr>
              <a:t> on another process is erroneous, and, in all likelihood, the program will hang or crash.</a:t>
            </a:r>
          </a:p>
        </p:txBody>
      </p:sp>
      <p:sp>
        <p:nvSpPr>
          <p:cNvPr id="68611" name="Footer Placeholder 3">
            <a:extLst>
              <a:ext uri="{FF2B5EF4-FFF2-40B4-BE49-F238E27FC236}">
                <a16:creationId xmlns:a16="http://schemas.microsoft.com/office/drawing/2014/main" id="{478C978A-5E6B-4D8F-BE5A-1520AD2867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0E047A2D-3229-484B-8F07-A5F6F96A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Hello World! </a:t>
            </a:r>
          </a:p>
        </p:txBody>
      </p:sp>
      <p:sp>
        <p:nvSpPr>
          <p:cNvPr id="23554" name="Footer Placeholder 2">
            <a:extLst>
              <a:ext uri="{FF2B5EF4-FFF2-40B4-BE49-F238E27FC236}">
                <a16:creationId xmlns:a16="http://schemas.microsoft.com/office/drawing/2014/main" id="{6D71866C-0FA2-4784-A930-A25568DDE9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23555" name="Picture 2">
            <a:extLst>
              <a:ext uri="{FF2B5EF4-FFF2-40B4-BE49-F238E27FC236}">
                <a16:creationId xmlns:a16="http://schemas.microsoft.com/office/drawing/2014/main" id="{1F88F5CE-A91E-4A54-A036-0F30A9990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41438"/>
            <a:ext cx="47529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5">
            <a:extLst>
              <a:ext uri="{FF2B5EF4-FFF2-40B4-BE49-F238E27FC236}">
                <a16:creationId xmlns:a16="http://schemas.microsoft.com/office/drawing/2014/main" id="{6F5BF387-A1D7-4B67-8526-00A6B6A69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5229225"/>
            <a:ext cx="2500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/>
              <a:t>(a classic)</a:t>
            </a:r>
          </a:p>
        </p:txBody>
      </p:sp>
      <p:pic>
        <p:nvPicPr>
          <p:cNvPr id="23557" name="Picture 4" descr="business,concepts,earth,education,giving,global communications,globes,growths,handful,holding,ideas,iStockphoto,maps,palms,peace symbol,Photographs,planets,topography,world in hand,world maps">
            <a:extLst>
              <a:ext uri="{FF2B5EF4-FFF2-40B4-BE49-F238E27FC236}">
                <a16:creationId xmlns:a16="http://schemas.microsoft.com/office/drawing/2014/main" id="{08C705E6-AC21-437E-9B9C-EAA6362AA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3068638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>
            <a:extLst>
              <a:ext uri="{FF2B5EF4-FFF2-40B4-BE49-F238E27FC236}">
                <a16:creationId xmlns:a16="http://schemas.microsoft.com/office/drawing/2014/main" id="{719487FE-83F4-4FBF-A3D4-B278160F0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Collective vs. Point-to-Point Communications</a:t>
            </a:r>
          </a:p>
        </p:txBody>
      </p:sp>
      <p:sp>
        <p:nvSpPr>
          <p:cNvPr id="69634" name="Content Placeholder 2">
            <a:extLst>
              <a:ext uri="{FF2B5EF4-FFF2-40B4-BE49-F238E27FC236}">
                <a16:creationId xmlns:a16="http://schemas.microsoft.com/office/drawing/2014/main" id="{F75E6833-6F9D-4BF1-BEDC-756DA511D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557338"/>
            <a:ext cx="8270875" cy="467995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arguments passed by each process to an MPI collective communication must be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compatible.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/>
            </a:r>
            <a:br>
              <a:rPr lang="en-US" altLang="ja-JP">
                <a:ea typeface="ＭＳ Ｐゴシック" panose="020B0600070205080204" pitchFamily="34" charset="-128"/>
              </a:rPr>
            </a:br>
            <a:endParaRPr lang="en-US" altLang="ja-JP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For example, if one process passes in 0 as the </a:t>
            </a:r>
            <a:r>
              <a:rPr lang="en-US" altLang="en-US">
                <a:solidFill>
                  <a:srgbClr val="0066FF"/>
                </a:solidFill>
                <a:ea typeface="ＭＳ Ｐゴシック" panose="020B0600070205080204" pitchFamily="34" charset="-128"/>
              </a:rPr>
              <a:t>dest_process</a:t>
            </a:r>
            <a:r>
              <a:rPr lang="en-US" altLang="en-US">
                <a:ea typeface="ＭＳ Ｐゴシック" panose="020B0600070205080204" pitchFamily="34" charset="-128"/>
              </a:rPr>
              <a:t> and another passes in 1, then the outcome of a call to </a:t>
            </a:r>
            <a:r>
              <a:rPr lang="en-US" altLang="en-US">
                <a:solidFill>
                  <a:srgbClr val="0066FF"/>
                </a:solidFill>
                <a:ea typeface="ＭＳ Ｐゴシック" panose="020B0600070205080204" pitchFamily="34" charset="-128"/>
              </a:rPr>
              <a:t>MPI_Reduce</a:t>
            </a:r>
            <a:r>
              <a:rPr lang="en-US" altLang="en-US">
                <a:ea typeface="ＭＳ Ｐゴシック" panose="020B0600070205080204" pitchFamily="34" charset="-128"/>
              </a:rPr>
              <a:t> is erroneous, and, once again, the program is likely to hang or crash.</a:t>
            </a:r>
          </a:p>
        </p:txBody>
      </p:sp>
      <p:sp>
        <p:nvSpPr>
          <p:cNvPr id="69635" name="Footer Placeholder 3">
            <a:extLst>
              <a:ext uri="{FF2B5EF4-FFF2-40B4-BE49-F238E27FC236}">
                <a16:creationId xmlns:a16="http://schemas.microsoft.com/office/drawing/2014/main" id="{78923460-6674-40CD-A8AC-2B484F1961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>
            <a:extLst>
              <a:ext uri="{FF2B5EF4-FFF2-40B4-BE49-F238E27FC236}">
                <a16:creationId xmlns:a16="http://schemas.microsoft.com/office/drawing/2014/main" id="{4E106D93-7B6A-424E-A479-7413A22E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Collective vs. Point-to-Point Communications</a:t>
            </a:r>
          </a:p>
        </p:txBody>
      </p:sp>
      <p:sp>
        <p:nvSpPr>
          <p:cNvPr id="70658" name="Content Placeholder 2">
            <a:extLst>
              <a:ext uri="{FF2B5EF4-FFF2-40B4-BE49-F238E27FC236}">
                <a16:creationId xmlns:a16="http://schemas.microsoft.com/office/drawing/2014/main" id="{6993295F-5EAB-476D-8B67-63EB5C21E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557338"/>
            <a:ext cx="8270875" cy="467995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</a:t>
            </a:r>
            <a:r>
              <a:rPr lang="en-US" altLang="en-US">
                <a:solidFill>
                  <a:srgbClr val="0066FF"/>
                </a:solidFill>
                <a:ea typeface="ＭＳ Ｐゴシック" panose="020B0600070205080204" pitchFamily="34" charset="-128"/>
              </a:rPr>
              <a:t>output_data_p </a:t>
            </a:r>
            <a:r>
              <a:rPr lang="en-US" altLang="en-US">
                <a:ea typeface="ＭＳ Ｐゴシック" panose="020B0600070205080204" pitchFamily="34" charset="-128"/>
              </a:rPr>
              <a:t>argument is only used on </a:t>
            </a:r>
            <a:r>
              <a:rPr lang="en-US" altLang="en-US">
                <a:solidFill>
                  <a:srgbClr val="0066FF"/>
                </a:solidFill>
                <a:ea typeface="ＭＳ Ｐゴシック" panose="020B0600070205080204" pitchFamily="34" charset="-128"/>
              </a:rPr>
              <a:t>dest_process</a:t>
            </a:r>
            <a:r>
              <a:rPr lang="en-US" altLang="en-US">
                <a:ea typeface="ＭＳ Ｐゴシック" panose="020B0600070205080204" pitchFamily="34" charset="-128"/>
              </a:rPr>
              <a:t>. </a:t>
            </a:r>
            <a:br>
              <a:rPr lang="en-US" altLang="en-US">
                <a:ea typeface="ＭＳ Ｐゴシック" panose="020B0600070205080204" pitchFamily="34" charset="-128"/>
              </a:rPr>
            </a:br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However, all of the processes still need to pass in an actual argument corresponding to </a:t>
            </a:r>
            <a:r>
              <a:rPr lang="en-US" altLang="en-US">
                <a:solidFill>
                  <a:srgbClr val="0066FF"/>
                </a:solidFill>
                <a:ea typeface="ＭＳ Ｐゴシック" panose="020B0600070205080204" pitchFamily="34" charset="-128"/>
              </a:rPr>
              <a:t>output_data_p</a:t>
            </a:r>
            <a:r>
              <a:rPr lang="en-US" altLang="en-US">
                <a:ea typeface="ＭＳ Ｐゴシック" panose="020B0600070205080204" pitchFamily="34" charset="-128"/>
              </a:rPr>
              <a:t>, even if it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s just </a:t>
            </a:r>
            <a:r>
              <a:rPr lang="en-US" altLang="ja-JP">
                <a:solidFill>
                  <a:srgbClr val="0066FF"/>
                </a:solidFill>
                <a:ea typeface="ＭＳ Ｐゴシック" panose="020B0600070205080204" pitchFamily="34" charset="-128"/>
              </a:rPr>
              <a:t>NULL</a:t>
            </a:r>
            <a:r>
              <a:rPr lang="en-US" altLang="ja-JP">
                <a:ea typeface="ＭＳ Ｐゴシック" panose="020B0600070205080204" pitchFamily="34" charset="-128"/>
              </a:rPr>
              <a:t>.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0659" name="Footer Placeholder 3">
            <a:extLst>
              <a:ext uri="{FF2B5EF4-FFF2-40B4-BE49-F238E27FC236}">
                <a16:creationId xmlns:a16="http://schemas.microsoft.com/office/drawing/2014/main" id="{6B41E35F-38CE-44FB-8C58-E965BE0E6E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>
            <a:extLst>
              <a:ext uri="{FF2B5EF4-FFF2-40B4-BE49-F238E27FC236}">
                <a16:creationId xmlns:a16="http://schemas.microsoft.com/office/drawing/2014/main" id="{C5A48377-7CA6-4BFC-958A-35838CE01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Collective vs. Point-to-Point Communications</a:t>
            </a:r>
          </a:p>
        </p:txBody>
      </p:sp>
      <p:sp>
        <p:nvSpPr>
          <p:cNvPr id="71682" name="Content Placeholder 2">
            <a:extLst>
              <a:ext uri="{FF2B5EF4-FFF2-40B4-BE49-F238E27FC236}">
                <a16:creationId xmlns:a16="http://schemas.microsoft.com/office/drawing/2014/main" id="{D07B06BC-CD5C-4BF2-9946-8B76D891B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557338"/>
            <a:ext cx="8270875" cy="467995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Point-to-point communications are matched on the basis of tags and communicators. </a:t>
            </a:r>
            <a:br>
              <a:rPr lang="en-US" altLang="en-US">
                <a:ea typeface="ＭＳ Ｐゴシック" panose="020B0600070205080204" pitchFamily="34" charset="-128"/>
              </a:rPr>
            </a:br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Collective communications don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t use tags. 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They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re matched solely on the basis of the communicator and the order in which they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re called.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1683" name="Footer Placeholder 3">
            <a:extLst>
              <a:ext uri="{FF2B5EF4-FFF2-40B4-BE49-F238E27FC236}">
                <a16:creationId xmlns:a16="http://schemas.microsoft.com/office/drawing/2014/main" id="{08C687D1-283D-4279-9BDC-617A9EDE47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>
            <a:extLst>
              <a:ext uri="{FF2B5EF4-FFF2-40B4-BE49-F238E27FC236}">
                <a16:creationId xmlns:a16="http://schemas.microsoft.com/office/drawing/2014/main" id="{9611E8B2-54B6-4774-911B-5E4C7C1C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Example (1)</a:t>
            </a:r>
          </a:p>
        </p:txBody>
      </p:sp>
      <p:sp>
        <p:nvSpPr>
          <p:cNvPr id="72706" name="Footer Placeholder 2">
            <a:extLst>
              <a:ext uri="{FF2B5EF4-FFF2-40B4-BE49-F238E27FC236}">
                <a16:creationId xmlns:a16="http://schemas.microsoft.com/office/drawing/2014/main" id="{1AE9680F-7583-42AC-BBF0-1A611DD5FF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72707" name="Picture 2">
            <a:extLst>
              <a:ext uri="{FF2B5EF4-FFF2-40B4-BE49-F238E27FC236}">
                <a16:creationId xmlns:a16="http://schemas.microsoft.com/office/drawing/2014/main" id="{710227EA-F335-4AD9-8AB3-14ADA0AF4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773238"/>
            <a:ext cx="8569325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8" name="Rectangle 4">
            <a:extLst>
              <a:ext uri="{FF2B5EF4-FFF2-40B4-BE49-F238E27FC236}">
                <a16:creationId xmlns:a16="http://schemas.microsoft.com/office/drawing/2014/main" id="{A817FF51-1FF4-4A6E-9891-E2BB3BC7E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3500438"/>
            <a:ext cx="640873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>
                <a:latin typeface="NimbusRomNo9L-Regu" charset="0"/>
              </a:rPr>
              <a:t>Multiple calls to </a:t>
            </a:r>
            <a:r>
              <a:rPr lang="en-US" altLang="en-US">
                <a:latin typeface="NimbusMonL-Regu-Extend_850" charset="0"/>
              </a:rPr>
              <a:t>MPI_Reduce</a:t>
            </a:r>
            <a:endParaRPr lang="en-US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>
            <a:extLst>
              <a:ext uri="{FF2B5EF4-FFF2-40B4-BE49-F238E27FC236}">
                <a16:creationId xmlns:a16="http://schemas.microsoft.com/office/drawing/2014/main" id="{6A3D29AF-ECB2-4A24-B75F-988457C68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Example (2)</a:t>
            </a:r>
          </a:p>
        </p:txBody>
      </p:sp>
      <p:sp>
        <p:nvSpPr>
          <p:cNvPr id="73730" name="Content Placeholder 2">
            <a:extLst>
              <a:ext uri="{FF2B5EF4-FFF2-40B4-BE49-F238E27FC236}">
                <a16:creationId xmlns:a16="http://schemas.microsoft.com/office/drawing/2014/main" id="{59F7DB89-54B0-4675-990E-E16BAB13F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Suppose that each process calls </a:t>
            </a:r>
            <a:r>
              <a:rPr lang="en-US" altLang="en-US">
                <a:solidFill>
                  <a:srgbClr val="0066FF"/>
                </a:solidFill>
                <a:ea typeface="ＭＳ Ｐゴシック" panose="020B0600070205080204" pitchFamily="34" charset="-128"/>
              </a:rPr>
              <a:t>MPI_Reduce</a:t>
            </a:r>
            <a:r>
              <a:rPr lang="en-US" altLang="en-US">
                <a:ea typeface="ＭＳ Ｐゴシック" panose="020B0600070205080204" pitchFamily="34" charset="-128"/>
              </a:rPr>
              <a:t> with operator </a:t>
            </a:r>
            <a:r>
              <a:rPr lang="en-US" altLang="en-US">
                <a:solidFill>
                  <a:srgbClr val="0066FF"/>
                </a:solidFill>
                <a:ea typeface="ＭＳ Ｐゴシック" panose="020B0600070205080204" pitchFamily="34" charset="-128"/>
              </a:rPr>
              <a:t>MPI_SUM</a:t>
            </a:r>
            <a:r>
              <a:rPr lang="en-US" altLang="en-US">
                <a:ea typeface="ＭＳ Ｐゴシック" panose="020B0600070205080204" pitchFamily="34" charset="-128"/>
              </a:rPr>
              <a:t>, and destination process 0. </a:t>
            </a:r>
            <a:br>
              <a:rPr lang="en-US" altLang="en-US">
                <a:ea typeface="ＭＳ Ｐゴシック" panose="020B0600070205080204" pitchFamily="34" charset="-128"/>
              </a:rPr>
            </a:b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3731" name="Footer Placeholder 3">
            <a:extLst>
              <a:ext uri="{FF2B5EF4-FFF2-40B4-BE49-F238E27FC236}">
                <a16:creationId xmlns:a16="http://schemas.microsoft.com/office/drawing/2014/main" id="{B25E9294-6F4A-4499-8274-BEFF65A037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>
            <a:extLst>
              <a:ext uri="{FF2B5EF4-FFF2-40B4-BE49-F238E27FC236}">
                <a16:creationId xmlns:a16="http://schemas.microsoft.com/office/drawing/2014/main" id="{2187330D-865F-4C6A-886C-2340D1681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Example (3)</a:t>
            </a:r>
          </a:p>
        </p:txBody>
      </p:sp>
      <p:sp>
        <p:nvSpPr>
          <p:cNvPr id="74754" name="Content Placeholder 2">
            <a:extLst>
              <a:ext uri="{FF2B5EF4-FFF2-40B4-BE49-F238E27FC236}">
                <a16:creationId xmlns:a16="http://schemas.microsoft.com/office/drawing/2014/main" id="{49F64F1F-18AA-4668-B0A0-174C93911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23724" y="1547403"/>
            <a:ext cx="8270875" cy="511175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/>
            </a:r>
            <a:br>
              <a:rPr lang="en-US" altLang="en-US">
                <a:ea typeface="ＭＳ Ｐゴシック" panose="020B0600070205080204" pitchFamily="34" charset="-128"/>
              </a:rPr>
            </a:br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The order of the calls will determine the matching so the value stored in b will be 1+2+1 = 4, and the value stored in d will be 2+1+2 = 5.</a:t>
            </a:r>
          </a:p>
        </p:txBody>
      </p:sp>
      <p:sp>
        <p:nvSpPr>
          <p:cNvPr id="74755" name="Footer Placeholder 3">
            <a:extLst>
              <a:ext uri="{FF2B5EF4-FFF2-40B4-BE49-F238E27FC236}">
                <a16:creationId xmlns:a16="http://schemas.microsoft.com/office/drawing/2014/main" id="{B7BB4AA7-FC99-40E0-A9CF-4666134ABE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>
            <a:extLst>
              <a:ext uri="{FF2B5EF4-FFF2-40B4-BE49-F238E27FC236}">
                <a16:creationId xmlns:a16="http://schemas.microsoft.com/office/drawing/2014/main" id="{13179CBA-13D0-4961-9414-F95345CD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16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MPI_Allreduce</a:t>
            </a:r>
          </a:p>
        </p:txBody>
      </p:sp>
      <p:sp>
        <p:nvSpPr>
          <p:cNvPr id="75778" name="Content Placeholder 3">
            <a:extLst>
              <a:ext uri="{FF2B5EF4-FFF2-40B4-BE49-F238E27FC236}">
                <a16:creationId xmlns:a16="http://schemas.microsoft.com/office/drawing/2014/main" id="{C7CC7300-9773-406A-85DD-66C81B36D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303462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Useful in a situation in which all of the processes need the result of a global sum in order to complete some larger computation.</a:t>
            </a:r>
          </a:p>
        </p:txBody>
      </p:sp>
      <p:sp>
        <p:nvSpPr>
          <p:cNvPr id="75779" name="Footer Placeholder 2">
            <a:extLst>
              <a:ext uri="{FF2B5EF4-FFF2-40B4-BE49-F238E27FC236}">
                <a16:creationId xmlns:a16="http://schemas.microsoft.com/office/drawing/2014/main" id="{681ED816-339B-4E25-9AB4-8307530B49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75780" name="Picture 2">
            <a:extLst>
              <a:ext uri="{FF2B5EF4-FFF2-40B4-BE49-F238E27FC236}">
                <a16:creationId xmlns:a16="http://schemas.microsoft.com/office/drawing/2014/main" id="{A071AF05-3662-4833-BF4F-2300D204A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357563"/>
            <a:ext cx="7993062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Footer Placeholder 1">
            <a:extLst>
              <a:ext uri="{FF2B5EF4-FFF2-40B4-BE49-F238E27FC236}">
                <a16:creationId xmlns:a16="http://schemas.microsoft.com/office/drawing/2014/main" id="{C63100F4-54DD-4051-BA95-9E8B8A7BC7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76802" name="Picture 2" descr="f03-08-9780123742605.eps">
            <a:extLst>
              <a:ext uri="{FF2B5EF4-FFF2-40B4-BE49-F238E27FC236}">
                <a16:creationId xmlns:a16="http://schemas.microsoft.com/office/drawing/2014/main" id="{4A700043-04CC-41E5-A02E-5B9644B1A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908050"/>
            <a:ext cx="3987800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4A960E-0F6E-4F70-8855-24171CC7A764}"/>
              </a:ext>
            </a:extLst>
          </p:cNvPr>
          <p:cNvSpPr txBox="1"/>
          <p:nvPr/>
        </p:nvSpPr>
        <p:spPr>
          <a:xfrm>
            <a:off x="5580063" y="2781300"/>
            <a:ext cx="2671762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A global sum followed</a:t>
            </a:r>
            <a:b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</a:b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by distribution of the</a:t>
            </a:r>
            <a:b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</a:b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result.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Footer Placeholder 1">
            <a:extLst>
              <a:ext uri="{FF2B5EF4-FFF2-40B4-BE49-F238E27FC236}">
                <a16:creationId xmlns:a16="http://schemas.microsoft.com/office/drawing/2014/main" id="{1B74815A-530F-47DE-AB27-D3908C69AE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77826" name="Picture 2" descr="f03-09-9780123742605.eps">
            <a:extLst>
              <a:ext uri="{FF2B5EF4-FFF2-40B4-BE49-F238E27FC236}">
                <a16:creationId xmlns:a16="http://schemas.microsoft.com/office/drawing/2014/main" id="{76CED8BA-F7F1-45F5-8066-27B6CCA83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908050"/>
            <a:ext cx="6192838" cy="424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386A3C-9AFF-405F-A322-0D854F1913E2}"/>
              </a:ext>
            </a:extLst>
          </p:cNvPr>
          <p:cNvSpPr txBox="1"/>
          <p:nvPr/>
        </p:nvSpPr>
        <p:spPr>
          <a:xfrm>
            <a:off x="2339975" y="5516563"/>
            <a:ext cx="39179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A butterfly-structured global sum.</a:t>
            </a:r>
          </a:p>
        </p:txBody>
      </p:sp>
      <p:pic>
        <p:nvPicPr>
          <p:cNvPr id="77828" name="Picture 2" descr="animals,bugs,butterflies,cropped images,cropped pictures,insects,nature,PNG,transparent background,yellow">
            <a:extLst>
              <a:ext uri="{FF2B5EF4-FFF2-40B4-BE49-F238E27FC236}">
                <a16:creationId xmlns:a16="http://schemas.microsoft.com/office/drawing/2014/main" id="{D81AFD8A-F0ED-49B0-80B6-0D070815F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688" y="0"/>
            <a:ext cx="1484312" cy="148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>
            <a:extLst>
              <a:ext uri="{FF2B5EF4-FFF2-40B4-BE49-F238E27FC236}">
                <a16:creationId xmlns:a16="http://schemas.microsoft.com/office/drawing/2014/main" id="{504D67EB-2D6C-43B4-97C5-F21C7CC2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Broadcast</a:t>
            </a:r>
          </a:p>
        </p:txBody>
      </p:sp>
      <p:sp>
        <p:nvSpPr>
          <p:cNvPr id="78850" name="Content Placeholder 3">
            <a:extLst>
              <a:ext uri="{FF2B5EF4-FFF2-40B4-BE49-F238E27FC236}">
                <a16:creationId xmlns:a16="http://schemas.microsoft.com/office/drawing/2014/main" id="{EB574500-366F-454D-ABB8-BA5D4417A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871662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Data belonging to a single process is sent to all of the processes in the communicator.</a:t>
            </a:r>
          </a:p>
        </p:txBody>
      </p:sp>
      <p:sp>
        <p:nvSpPr>
          <p:cNvPr id="78851" name="Footer Placeholder 2">
            <a:extLst>
              <a:ext uri="{FF2B5EF4-FFF2-40B4-BE49-F238E27FC236}">
                <a16:creationId xmlns:a16="http://schemas.microsoft.com/office/drawing/2014/main" id="{FDB958E3-2BE0-4E42-9079-CC6CD6515D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78852" name="Picture 2">
            <a:extLst>
              <a:ext uri="{FF2B5EF4-FFF2-40B4-BE49-F238E27FC236}">
                <a16:creationId xmlns:a16="http://schemas.microsoft.com/office/drawing/2014/main" id="{969334F3-A518-47C7-A08F-806A2FA2B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41663"/>
            <a:ext cx="7834313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A7B3FBAC-F73F-43D5-B760-26CA3230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Identifying MPI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E23BE-E543-4784-AAA9-018932088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n-ea"/>
                <a:cs typeface="+mn-cs"/>
              </a:rPr>
              <a:t>Common practice to identify processes by nonnegative integer ranks.</a:t>
            </a:r>
            <a:br>
              <a:rPr lang="en-US" dirty="0">
                <a:ea typeface="+mn-ea"/>
                <a:cs typeface="+mn-cs"/>
              </a:rPr>
            </a:br>
            <a:endParaRPr lang="en-US" dirty="0">
              <a:ea typeface="+mn-ea"/>
              <a:cs typeface="+mn-cs"/>
            </a:endParaRPr>
          </a:p>
          <a:p>
            <a:pPr>
              <a:defRPr/>
            </a:pPr>
            <a:r>
              <a:rPr lang="en-US" i="1" dirty="0">
                <a:solidFill>
                  <a:schemeClr val="accent6"/>
                </a:solidFill>
                <a:ea typeface="+mn-ea"/>
                <a:cs typeface="+mn-cs"/>
              </a:rPr>
              <a:t>p</a:t>
            </a:r>
            <a:r>
              <a:rPr lang="en-US" dirty="0">
                <a:ea typeface="+mn-ea"/>
                <a:cs typeface="+mn-cs"/>
              </a:rPr>
              <a:t> processes are numbered </a:t>
            </a:r>
            <a:r>
              <a:rPr lang="en-US" i="1" dirty="0">
                <a:solidFill>
                  <a:schemeClr val="accent6"/>
                </a:solidFill>
                <a:ea typeface="+mn-ea"/>
                <a:cs typeface="+mn-cs"/>
              </a:rPr>
              <a:t>0, 1, 2, .. p-1</a:t>
            </a:r>
          </a:p>
          <a:p>
            <a:pPr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24579" name="Footer Placeholder 3">
            <a:extLst>
              <a:ext uri="{FF2B5EF4-FFF2-40B4-BE49-F238E27FC236}">
                <a16:creationId xmlns:a16="http://schemas.microsoft.com/office/drawing/2014/main" id="{98D3544F-5371-40A1-9172-1C25505ECE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Footer Placeholder 1">
            <a:extLst>
              <a:ext uri="{FF2B5EF4-FFF2-40B4-BE49-F238E27FC236}">
                <a16:creationId xmlns:a16="http://schemas.microsoft.com/office/drawing/2014/main" id="{9E3C0ED4-B817-405A-BFAA-0DF07558C3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79874" name="Picture 2" descr="f03-10-9780123742605.eps">
            <a:extLst>
              <a:ext uri="{FF2B5EF4-FFF2-40B4-BE49-F238E27FC236}">
                <a16:creationId xmlns:a16="http://schemas.microsoft.com/office/drawing/2014/main" id="{ACC58E0E-C815-4DA8-8B92-F7D8D63AE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125538"/>
            <a:ext cx="7200900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F8A253-2429-4376-B4AF-D54DCFBD522E}"/>
              </a:ext>
            </a:extLst>
          </p:cNvPr>
          <p:cNvSpPr txBox="1"/>
          <p:nvPr/>
        </p:nvSpPr>
        <p:spPr>
          <a:xfrm>
            <a:off x="3563938" y="1268413"/>
            <a:ext cx="33337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A tree-structured broadcast.</a:t>
            </a:r>
          </a:p>
        </p:txBody>
      </p:sp>
      <p:pic>
        <p:nvPicPr>
          <p:cNvPr id="79876" name="Picture 2" descr="conservation,cropped images,cropped pictures,growing,nature,plants,PNG,transparent background,trees,woods">
            <a:extLst>
              <a:ext uri="{FF2B5EF4-FFF2-40B4-BE49-F238E27FC236}">
                <a16:creationId xmlns:a16="http://schemas.microsoft.com/office/drawing/2014/main" id="{8CD4E58F-EC0E-4A26-8000-504A2C452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260350"/>
            <a:ext cx="17018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>
            <a:extLst>
              <a:ext uri="{FF2B5EF4-FFF2-40B4-BE49-F238E27FC236}">
                <a16:creationId xmlns:a16="http://schemas.microsoft.com/office/drawing/2014/main" id="{408E63C0-5BF9-4489-90E0-D3466E31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0"/>
            <a:ext cx="8281988" cy="13239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version of Get_input that uses MPI_Bcast</a:t>
            </a:r>
          </a:p>
        </p:txBody>
      </p:sp>
      <p:sp>
        <p:nvSpPr>
          <p:cNvPr id="80898" name="Footer Placeholder 2">
            <a:extLst>
              <a:ext uri="{FF2B5EF4-FFF2-40B4-BE49-F238E27FC236}">
                <a16:creationId xmlns:a16="http://schemas.microsoft.com/office/drawing/2014/main" id="{971C89A5-E315-4128-BB4D-F96EA4B3CE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80899" name="Picture 2">
            <a:extLst>
              <a:ext uri="{FF2B5EF4-FFF2-40B4-BE49-F238E27FC236}">
                <a16:creationId xmlns:a16="http://schemas.microsoft.com/office/drawing/2014/main" id="{C6224564-FBE1-4C71-9928-44A0D1A43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557338"/>
            <a:ext cx="7162800" cy="425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>
            <a:extLst>
              <a:ext uri="{FF2B5EF4-FFF2-40B4-BE49-F238E27FC236}">
                <a16:creationId xmlns:a16="http://schemas.microsoft.com/office/drawing/2014/main" id="{6D434938-0FB2-46DA-B032-5668F359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Data distributions</a:t>
            </a:r>
          </a:p>
        </p:txBody>
      </p:sp>
      <p:sp>
        <p:nvSpPr>
          <p:cNvPr id="81922" name="Footer Placeholder 2">
            <a:extLst>
              <a:ext uri="{FF2B5EF4-FFF2-40B4-BE49-F238E27FC236}">
                <a16:creationId xmlns:a16="http://schemas.microsoft.com/office/drawing/2014/main" id="{70EC1A05-F558-4A4C-9146-0859D75D0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81923" name="Picture 2">
            <a:extLst>
              <a:ext uri="{FF2B5EF4-FFF2-40B4-BE49-F238E27FC236}">
                <a16:creationId xmlns:a16="http://schemas.microsoft.com/office/drawing/2014/main" id="{C053FDC8-B0D5-4921-BC54-B681CE4C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700213"/>
            <a:ext cx="6529388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E6F439-5AD8-439D-B95C-46F1B643D341}"/>
              </a:ext>
            </a:extLst>
          </p:cNvPr>
          <p:cNvSpPr txBox="1"/>
          <p:nvPr/>
        </p:nvSpPr>
        <p:spPr>
          <a:xfrm>
            <a:off x="4859338" y="4508500"/>
            <a:ext cx="28321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Compute a vector sum.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>
            <a:extLst>
              <a:ext uri="{FF2B5EF4-FFF2-40B4-BE49-F238E27FC236}">
                <a16:creationId xmlns:a16="http://schemas.microsoft.com/office/drawing/2014/main" id="{489B6FCF-A417-4769-A61D-8A6FA5CC8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0"/>
            <a:ext cx="8281988" cy="13239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Serial implementation of vector addition</a:t>
            </a:r>
          </a:p>
        </p:txBody>
      </p:sp>
      <p:sp>
        <p:nvSpPr>
          <p:cNvPr id="82946" name="Footer Placeholder 2">
            <a:extLst>
              <a:ext uri="{FF2B5EF4-FFF2-40B4-BE49-F238E27FC236}">
                <a16:creationId xmlns:a16="http://schemas.microsoft.com/office/drawing/2014/main" id="{A103AEB0-64A9-44EE-9A40-C64783EE26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82947" name="Picture 2">
            <a:extLst>
              <a:ext uri="{FF2B5EF4-FFF2-40B4-BE49-F238E27FC236}">
                <a16:creationId xmlns:a16="http://schemas.microsoft.com/office/drawing/2014/main" id="{63023731-1407-40A2-80C7-C9E3E4CD0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989138"/>
            <a:ext cx="81629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>
            <a:extLst>
              <a:ext uri="{FF2B5EF4-FFF2-40B4-BE49-F238E27FC236}">
                <a16:creationId xmlns:a16="http://schemas.microsoft.com/office/drawing/2014/main" id="{5B313F42-63AD-4CB5-80DE-2560B57AE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938338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Different partitions of a 12-component vector among 3 processes</a:t>
            </a:r>
          </a:p>
        </p:txBody>
      </p:sp>
      <p:sp>
        <p:nvSpPr>
          <p:cNvPr id="83970" name="Footer Placeholder 2">
            <a:extLst>
              <a:ext uri="{FF2B5EF4-FFF2-40B4-BE49-F238E27FC236}">
                <a16:creationId xmlns:a16="http://schemas.microsoft.com/office/drawing/2014/main" id="{781C84A1-3FC6-47C4-AB4D-1D8278D6DC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83971" name="Picture 2">
            <a:extLst>
              <a:ext uri="{FF2B5EF4-FFF2-40B4-BE49-F238E27FC236}">
                <a16:creationId xmlns:a16="http://schemas.microsoft.com/office/drawing/2014/main" id="{61F0F6FC-8B55-455A-B1DC-D4BEAEBD1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420938"/>
            <a:ext cx="8375650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>
            <a:extLst>
              <a:ext uri="{FF2B5EF4-FFF2-40B4-BE49-F238E27FC236}">
                <a16:creationId xmlns:a16="http://schemas.microsoft.com/office/drawing/2014/main" id="{1F535205-8EAB-4DF2-BAB6-53D0170B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Partitioning options</a:t>
            </a:r>
          </a:p>
        </p:txBody>
      </p:sp>
      <p:sp>
        <p:nvSpPr>
          <p:cNvPr id="84994" name="Content Placeholder 2">
            <a:extLst>
              <a:ext uri="{FF2B5EF4-FFF2-40B4-BE49-F238E27FC236}">
                <a16:creationId xmlns:a16="http://schemas.microsoft.com/office/drawing/2014/main" id="{0023EE29-F5B3-46FF-8A17-8BB3AF221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Block partitioning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Assign blocks of consecutive components to each process.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Cyclic partitioning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Assign components in a round robin fashion.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Block-cyclic partitioning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Use a cyclic distribution of blocks of components.</a:t>
            </a:r>
          </a:p>
        </p:txBody>
      </p:sp>
      <p:sp>
        <p:nvSpPr>
          <p:cNvPr id="84995" name="Footer Placeholder 3">
            <a:extLst>
              <a:ext uri="{FF2B5EF4-FFF2-40B4-BE49-F238E27FC236}">
                <a16:creationId xmlns:a16="http://schemas.microsoft.com/office/drawing/2014/main" id="{1F1EFD6B-F566-4573-B4ED-A54620DCC6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>
            <a:extLst>
              <a:ext uri="{FF2B5EF4-FFF2-40B4-BE49-F238E27FC236}">
                <a16:creationId xmlns:a16="http://schemas.microsoft.com/office/drawing/2014/main" id="{4C8706EE-FF8D-4C15-B698-3939E1DD0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0"/>
            <a:ext cx="8281988" cy="13239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Parallel implementation of 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vector addition</a:t>
            </a:r>
          </a:p>
        </p:txBody>
      </p:sp>
      <p:sp>
        <p:nvSpPr>
          <p:cNvPr id="86018" name="Footer Placeholder 2">
            <a:extLst>
              <a:ext uri="{FF2B5EF4-FFF2-40B4-BE49-F238E27FC236}">
                <a16:creationId xmlns:a16="http://schemas.microsoft.com/office/drawing/2014/main" id="{7FCE70F8-53A9-4E93-8B4A-2A2D01E226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86019" name="Picture 2">
            <a:extLst>
              <a:ext uri="{FF2B5EF4-FFF2-40B4-BE49-F238E27FC236}">
                <a16:creationId xmlns:a16="http://schemas.microsoft.com/office/drawing/2014/main" id="{ECC77FB3-CBF8-4C06-AE44-9EB4FEE8A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73238"/>
            <a:ext cx="7988300" cy="273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>
            <a:extLst>
              <a:ext uri="{FF2B5EF4-FFF2-40B4-BE49-F238E27FC236}">
                <a16:creationId xmlns:a16="http://schemas.microsoft.com/office/drawing/2014/main" id="{1C85F5E1-4D56-43DA-98A3-27A90AF6F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Scatter</a:t>
            </a:r>
          </a:p>
        </p:txBody>
      </p:sp>
      <p:sp>
        <p:nvSpPr>
          <p:cNvPr id="87042" name="Content Placeholder 3">
            <a:extLst>
              <a:ext uri="{FF2B5EF4-FFF2-40B4-BE49-F238E27FC236}">
                <a16:creationId xmlns:a16="http://schemas.microsoft.com/office/drawing/2014/main" id="{9EC90CC1-3BC0-4057-87E0-ABA5FDDBC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087562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MPI_Scatter can be used in a function that reads in an entire vector on process 0 but only sends the needed components to each of the other processes.</a:t>
            </a:r>
          </a:p>
        </p:txBody>
      </p:sp>
      <p:sp>
        <p:nvSpPr>
          <p:cNvPr id="87043" name="Footer Placeholder 2">
            <a:extLst>
              <a:ext uri="{FF2B5EF4-FFF2-40B4-BE49-F238E27FC236}">
                <a16:creationId xmlns:a16="http://schemas.microsoft.com/office/drawing/2014/main" id="{6A51608D-D815-4E1D-A864-1BE4B817CE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87044" name="Picture 2">
            <a:extLst>
              <a:ext uri="{FF2B5EF4-FFF2-40B4-BE49-F238E27FC236}">
                <a16:creationId xmlns:a16="http://schemas.microsoft.com/office/drawing/2014/main" id="{56C15F42-6A55-4788-942B-D6EB1B193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357563"/>
            <a:ext cx="52673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>
            <a:extLst>
              <a:ext uri="{FF2B5EF4-FFF2-40B4-BE49-F238E27FC236}">
                <a16:creationId xmlns:a16="http://schemas.microsoft.com/office/drawing/2014/main" id="{8404CB90-E8C4-4079-86AC-EEEF6845A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Reading and distributing a vector</a:t>
            </a:r>
          </a:p>
        </p:txBody>
      </p:sp>
      <p:sp>
        <p:nvSpPr>
          <p:cNvPr id="88066" name="Footer Placeholder 2">
            <a:extLst>
              <a:ext uri="{FF2B5EF4-FFF2-40B4-BE49-F238E27FC236}">
                <a16:creationId xmlns:a16="http://schemas.microsoft.com/office/drawing/2014/main" id="{65D1A039-CF23-40BF-A838-6A9FFBA7A9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88067" name="Picture 2">
            <a:extLst>
              <a:ext uri="{FF2B5EF4-FFF2-40B4-BE49-F238E27FC236}">
                <a16:creationId xmlns:a16="http://schemas.microsoft.com/office/drawing/2014/main" id="{53B22F0F-E002-4FE8-A0FD-4A53DAC73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908050"/>
            <a:ext cx="74168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>
            <a:extLst>
              <a:ext uri="{FF2B5EF4-FFF2-40B4-BE49-F238E27FC236}">
                <a16:creationId xmlns:a16="http://schemas.microsoft.com/office/drawing/2014/main" id="{0E544C11-DE15-48F7-8D28-16778941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Gather</a:t>
            </a:r>
          </a:p>
        </p:txBody>
      </p:sp>
      <p:sp>
        <p:nvSpPr>
          <p:cNvPr id="89090" name="Content Placeholder 3">
            <a:extLst>
              <a:ext uri="{FF2B5EF4-FFF2-40B4-BE49-F238E27FC236}">
                <a16:creationId xmlns:a16="http://schemas.microsoft.com/office/drawing/2014/main" id="{AF07D478-D98E-41AD-A9BF-4B08A8F66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087562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Collect all of the components of the vector onto process 0, and then process 0 can process all of the components.</a:t>
            </a:r>
          </a:p>
        </p:txBody>
      </p:sp>
      <p:sp>
        <p:nvSpPr>
          <p:cNvPr id="89091" name="Footer Placeholder 2">
            <a:extLst>
              <a:ext uri="{FF2B5EF4-FFF2-40B4-BE49-F238E27FC236}">
                <a16:creationId xmlns:a16="http://schemas.microsoft.com/office/drawing/2014/main" id="{16AFC59F-ACDE-4A70-BA20-F5C923BE6C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89092" name="Picture 2">
            <a:extLst>
              <a:ext uri="{FF2B5EF4-FFF2-40B4-BE49-F238E27FC236}">
                <a16:creationId xmlns:a16="http://schemas.microsoft.com/office/drawing/2014/main" id="{E5FF00B5-A30C-4513-AE27-12C908D3C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852738"/>
            <a:ext cx="631190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4" descr="clipped images,cropped images,cropped pictures,Earth,global,globes,icons,international,planets,PNG,transparent background,worlds,worldwide">
            <a:extLst>
              <a:ext uri="{FF2B5EF4-FFF2-40B4-BE49-F238E27FC236}">
                <a16:creationId xmlns:a16="http://schemas.microsoft.com/office/drawing/2014/main" id="{75CB2515-CBD6-4BAD-B8BA-5F7B028F9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Title 1">
            <a:extLst>
              <a:ext uri="{FF2B5EF4-FFF2-40B4-BE49-F238E27FC236}">
                <a16:creationId xmlns:a16="http://schemas.microsoft.com/office/drawing/2014/main" id="{C10B26B0-ED88-4AC4-862C-337E75CC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Our first MPI program</a:t>
            </a:r>
          </a:p>
        </p:txBody>
      </p:sp>
      <p:sp>
        <p:nvSpPr>
          <p:cNvPr id="25603" name="Footer Placeholder 2">
            <a:extLst>
              <a:ext uri="{FF2B5EF4-FFF2-40B4-BE49-F238E27FC236}">
                <a16:creationId xmlns:a16="http://schemas.microsoft.com/office/drawing/2014/main" id="{291231BC-A6D8-4444-A3B5-F27F820FB6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25604" name="Picture 2">
            <a:extLst>
              <a:ext uri="{FF2B5EF4-FFF2-40B4-BE49-F238E27FC236}">
                <a16:creationId xmlns:a16="http://schemas.microsoft.com/office/drawing/2014/main" id="{CE55650A-6915-4DE5-B431-0B034D6C4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981075"/>
            <a:ext cx="5718175" cy="520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>
            <a:extLst>
              <a:ext uri="{FF2B5EF4-FFF2-40B4-BE49-F238E27FC236}">
                <a16:creationId xmlns:a16="http://schemas.microsoft.com/office/drawing/2014/main" id="{E3E5F095-BD64-41D4-9B78-C4DBB8381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Print a distributed vector (1)</a:t>
            </a:r>
          </a:p>
        </p:txBody>
      </p:sp>
      <p:sp>
        <p:nvSpPr>
          <p:cNvPr id="90114" name="Footer Placeholder 2">
            <a:extLst>
              <a:ext uri="{FF2B5EF4-FFF2-40B4-BE49-F238E27FC236}">
                <a16:creationId xmlns:a16="http://schemas.microsoft.com/office/drawing/2014/main" id="{FC6DFE9A-ECF6-48EB-A2E2-05E4B8947E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90115" name="Picture 3">
            <a:extLst>
              <a:ext uri="{FF2B5EF4-FFF2-40B4-BE49-F238E27FC236}">
                <a16:creationId xmlns:a16="http://schemas.microsoft.com/office/drawing/2014/main" id="{25EF04EB-3894-4DF6-8482-2120FBAC3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41438"/>
            <a:ext cx="7605712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>
            <a:extLst>
              <a:ext uri="{FF2B5EF4-FFF2-40B4-BE49-F238E27FC236}">
                <a16:creationId xmlns:a16="http://schemas.microsoft.com/office/drawing/2014/main" id="{B9D3D13C-1CC2-48C0-973E-F6FB7179A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Print a distributed vector (2)</a:t>
            </a:r>
          </a:p>
        </p:txBody>
      </p:sp>
      <p:sp>
        <p:nvSpPr>
          <p:cNvPr id="91138" name="Footer Placeholder 2">
            <a:extLst>
              <a:ext uri="{FF2B5EF4-FFF2-40B4-BE49-F238E27FC236}">
                <a16:creationId xmlns:a16="http://schemas.microsoft.com/office/drawing/2014/main" id="{3E2751C2-776F-48AF-8487-20BF0DCA8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91139" name="Picture 2">
            <a:extLst>
              <a:ext uri="{FF2B5EF4-FFF2-40B4-BE49-F238E27FC236}">
                <a16:creationId xmlns:a16="http://schemas.microsoft.com/office/drawing/2014/main" id="{BBACF275-4864-4DDB-85BA-081C0DB24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676400"/>
            <a:ext cx="841851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>
            <a:extLst>
              <a:ext uri="{FF2B5EF4-FFF2-40B4-BE49-F238E27FC236}">
                <a16:creationId xmlns:a16="http://schemas.microsoft.com/office/drawing/2014/main" id="{F9D7E310-6CFE-4B1D-A938-119B9DF46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Allgather</a:t>
            </a:r>
          </a:p>
        </p:txBody>
      </p:sp>
      <p:sp>
        <p:nvSpPr>
          <p:cNvPr id="92162" name="Content Placeholder 3">
            <a:extLst>
              <a:ext uri="{FF2B5EF4-FFF2-40B4-BE49-F238E27FC236}">
                <a16:creationId xmlns:a16="http://schemas.microsoft.com/office/drawing/2014/main" id="{7B4DDF12-7BA0-4FCF-BF74-B2710BB5B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087562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Concatenates the contents of each process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 </a:t>
            </a:r>
            <a:r>
              <a:rPr lang="en-US" altLang="ja-JP">
                <a:solidFill>
                  <a:srgbClr val="0066FF"/>
                </a:solidFill>
                <a:ea typeface="ＭＳ Ｐゴシック" panose="020B0600070205080204" pitchFamily="34" charset="-128"/>
              </a:rPr>
              <a:t>send_buf_p</a:t>
            </a:r>
            <a:r>
              <a:rPr lang="en-US" altLang="ja-JP">
                <a:ea typeface="ＭＳ Ｐゴシック" panose="020B0600070205080204" pitchFamily="34" charset="-128"/>
              </a:rPr>
              <a:t> and stores this in each process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 </a:t>
            </a:r>
            <a:r>
              <a:rPr lang="en-US" altLang="ja-JP">
                <a:solidFill>
                  <a:srgbClr val="0066FF"/>
                </a:solidFill>
                <a:ea typeface="ＭＳ Ｐゴシック" panose="020B0600070205080204" pitchFamily="34" charset="-128"/>
              </a:rPr>
              <a:t>recv_buf_p</a:t>
            </a:r>
            <a:r>
              <a:rPr lang="en-US" altLang="ja-JP">
                <a:ea typeface="ＭＳ Ｐゴシック" panose="020B0600070205080204" pitchFamily="34" charset="-128"/>
              </a:rPr>
              <a:t>. 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As usual, </a:t>
            </a:r>
            <a:r>
              <a:rPr lang="en-US" altLang="en-US">
                <a:solidFill>
                  <a:srgbClr val="0066FF"/>
                </a:solidFill>
                <a:ea typeface="ＭＳ Ｐゴシック" panose="020B0600070205080204" pitchFamily="34" charset="-128"/>
              </a:rPr>
              <a:t>recv_count</a:t>
            </a:r>
            <a:r>
              <a:rPr lang="en-US" altLang="en-US">
                <a:ea typeface="ＭＳ Ｐゴシック" panose="020B0600070205080204" pitchFamily="34" charset="-128"/>
              </a:rPr>
              <a:t> is the amount of data being received from each process.</a:t>
            </a:r>
          </a:p>
        </p:txBody>
      </p:sp>
      <p:sp>
        <p:nvSpPr>
          <p:cNvPr id="92163" name="Footer Placeholder 2">
            <a:extLst>
              <a:ext uri="{FF2B5EF4-FFF2-40B4-BE49-F238E27FC236}">
                <a16:creationId xmlns:a16="http://schemas.microsoft.com/office/drawing/2014/main" id="{C59A1D63-45B4-4A10-BBF4-0C2A878C04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92164" name="Picture 2">
            <a:extLst>
              <a:ext uri="{FF2B5EF4-FFF2-40B4-BE49-F238E27FC236}">
                <a16:creationId xmlns:a16="http://schemas.microsoft.com/office/drawing/2014/main" id="{717F922F-AE78-43DE-9DEC-E83744981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789363"/>
            <a:ext cx="5578475" cy="223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1630-FF4B-4A2E-A181-2D1AF3F47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708025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Mpi derived datatypes</a:t>
            </a:r>
          </a:p>
        </p:txBody>
      </p:sp>
      <p:sp>
        <p:nvSpPr>
          <p:cNvPr id="93186" name="Footer Placeholder 3">
            <a:extLst>
              <a:ext uri="{FF2B5EF4-FFF2-40B4-BE49-F238E27FC236}">
                <a16:creationId xmlns:a16="http://schemas.microsoft.com/office/drawing/2014/main" id="{5938C9D6-EA80-4787-A3BE-46A30A37EA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93187" name="Picture 2" descr="View Details">
            <a:extLst>
              <a:ext uri="{FF2B5EF4-FFF2-40B4-BE49-F238E27FC236}">
                <a16:creationId xmlns:a16="http://schemas.microsoft.com/office/drawing/2014/main" id="{EFC6E9B9-0266-4C85-8D05-8A381F0FE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23495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le 1">
            <a:extLst>
              <a:ext uri="{FF2B5EF4-FFF2-40B4-BE49-F238E27FC236}">
                <a16:creationId xmlns:a16="http://schemas.microsoft.com/office/drawing/2014/main" id="{E34E8D40-63FD-40D6-96AF-372B5436F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Derived datatypes</a:t>
            </a:r>
          </a:p>
        </p:txBody>
      </p:sp>
      <p:sp>
        <p:nvSpPr>
          <p:cNvPr id="94210" name="Content Placeholder 2">
            <a:extLst>
              <a:ext uri="{FF2B5EF4-FFF2-40B4-BE49-F238E27FC236}">
                <a16:creationId xmlns:a16="http://schemas.microsoft.com/office/drawing/2014/main" id="{F446B2F8-13AD-47E6-93FF-6A2B1984E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62" y="1270000"/>
            <a:ext cx="8270875" cy="5111750"/>
          </a:xfrm>
        </p:spPr>
        <p:txBody>
          <a:bodyPr/>
          <a:lstStyle/>
          <a:p>
            <a:r>
              <a:rPr lang="en-US" altLang="en-US" sz="2800">
                <a:ea typeface="ＭＳ Ｐゴシック" panose="020B0600070205080204" pitchFamily="34" charset="-128"/>
              </a:rPr>
              <a:t>Used to represent any collection of data items in memory by storing both the types of the items and their relative locations in memory.</a:t>
            </a:r>
          </a:p>
          <a:p>
            <a:r>
              <a:rPr lang="en-US" altLang="en-US" sz="2800">
                <a:ea typeface="ＭＳ Ｐゴシック" panose="020B0600070205080204" pitchFamily="34" charset="-128"/>
              </a:rPr>
              <a:t>The idea is that if a function that sends data knows this information about a collection of data items, it can collect the items from memory before they are sent.</a:t>
            </a:r>
          </a:p>
          <a:p>
            <a:r>
              <a:rPr lang="en-US" altLang="en-US" sz="2800">
                <a:ea typeface="ＭＳ Ｐゴシック" panose="020B0600070205080204" pitchFamily="34" charset="-128"/>
              </a:rPr>
              <a:t>Similarly, a function that receives data can distribute the items into their correct destinations in memory when they</a:t>
            </a:r>
            <a:r>
              <a:rPr lang="ja-JP" altLang="en-US" sz="2800">
                <a:ea typeface="ＭＳ Ｐゴシック" panose="020B0600070205080204" pitchFamily="34" charset="-128"/>
              </a:rPr>
              <a:t>’</a:t>
            </a:r>
            <a:r>
              <a:rPr lang="en-US" altLang="ja-JP" sz="2800">
                <a:ea typeface="ＭＳ Ｐゴシック" panose="020B0600070205080204" pitchFamily="34" charset="-128"/>
              </a:rPr>
              <a:t>re received.</a:t>
            </a:r>
            <a:endParaRPr lang="en-US" altLang="en-US" sz="2800">
              <a:ea typeface="ＭＳ Ｐゴシック" panose="020B0600070205080204" pitchFamily="34" charset="-128"/>
            </a:endParaRPr>
          </a:p>
        </p:txBody>
      </p:sp>
      <p:sp>
        <p:nvSpPr>
          <p:cNvPr id="94211" name="Footer Placeholder 3">
            <a:extLst>
              <a:ext uri="{FF2B5EF4-FFF2-40B4-BE49-F238E27FC236}">
                <a16:creationId xmlns:a16="http://schemas.microsoft.com/office/drawing/2014/main" id="{3EA6200A-2EB2-4A67-B579-FC0A96ABCE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>
            <a:extLst>
              <a:ext uri="{FF2B5EF4-FFF2-40B4-BE49-F238E27FC236}">
                <a16:creationId xmlns:a16="http://schemas.microsoft.com/office/drawing/2014/main" id="{F239B1E4-8640-4759-8A11-7A1773C22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Derived datatypes</a:t>
            </a:r>
          </a:p>
        </p:txBody>
      </p:sp>
      <p:sp>
        <p:nvSpPr>
          <p:cNvPr id="95234" name="Content Placeholder 2">
            <a:extLst>
              <a:ext uri="{FF2B5EF4-FFF2-40B4-BE49-F238E27FC236}">
                <a16:creationId xmlns:a16="http://schemas.microsoft.com/office/drawing/2014/main" id="{A63724B3-B9CB-4255-AEDE-16D864BB4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159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Formally, consists of a sequence of basic MPI data types together with a displacement for each of the data types.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Trapezoidal Rule example:</a:t>
            </a:r>
          </a:p>
        </p:txBody>
      </p:sp>
      <p:sp>
        <p:nvSpPr>
          <p:cNvPr id="95235" name="Footer Placeholder 3">
            <a:extLst>
              <a:ext uri="{FF2B5EF4-FFF2-40B4-BE49-F238E27FC236}">
                <a16:creationId xmlns:a16="http://schemas.microsoft.com/office/drawing/2014/main" id="{7BF01CEF-1595-4C74-827D-2DE8857960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95236" name="Picture 2">
            <a:extLst>
              <a:ext uri="{FF2B5EF4-FFF2-40B4-BE49-F238E27FC236}">
                <a16:creationId xmlns:a16="http://schemas.microsoft.com/office/drawing/2014/main" id="{6F69ABBE-0A3A-421D-9C15-81EA793A6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644900"/>
            <a:ext cx="2592387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7" name="Picture 3">
            <a:extLst>
              <a:ext uri="{FF2B5EF4-FFF2-40B4-BE49-F238E27FC236}">
                <a16:creationId xmlns:a16="http://schemas.microsoft.com/office/drawing/2014/main" id="{0F0803AC-7130-4EEA-AF9B-346946A9F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4292600"/>
            <a:ext cx="54895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241FDD97-FC49-4731-AAF4-79BB5A85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16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MPI_Type create_struct</a:t>
            </a:r>
          </a:p>
        </p:txBody>
      </p:sp>
      <p:sp>
        <p:nvSpPr>
          <p:cNvPr id="96258" name="Content Placeholder 2">
            <a:extLst>
              <a:ext uri="{FF2B5EF4-FFF2-40B4-BE49-F238E27FC236}">
                <a16:creationId xmlns:a16="http://schemas.microsoft.com/office/drawing/2014/main" id="{A72CED0B-01A6-4A08-ADAB-CD627C024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871662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Builds a derived datatype that consists of individual elements that have different basic types.</a:t>
            </a:r>
          </a:p>
        </p:txBody>
      </p:sp>
      <p:sp>
        <p:nvSpPr>
          <p:cNvPr id="96259" name="Footer Placeholder 3">
            <a:extLst>
              <a:ext uri="{FF2B5EF4-FFF2-40B4-BE49-F238E27FC236}">
                <a16:creationId xmlns:a16="http://schemas.microsoft.com/office/drawing/2014/main" id="{C54C34CA-BE67-40C3-9CCB-5F8ADF1EB4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96260" name="Picture 2">
            <a:extLst>
              <a:ext uri="{FF2B5EF4-FFF2-40B4-BE49-F238E27FC236}">
                <a16:creationId xmlns:a16="http://schemas.microsoft.com/office/drawing/2014/main" id="{B96389A1-770D-4023-B329-9CBFEDAAA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141663"/>
            <a:ext cx="8410575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1">
            <a:extLst>
              <a:ext uri="{FF2B5EF4-FFF2-40B4-BE49-F238E27FC236}">
                <a16:creationId xmlns:a16="http://schemas.microsoft.com/office/drawing/2014/main" id="{287D5702-5053-478E-80BB-801B13E45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16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MPI_Get_address</a:t>
            </a:r>
          </a:p>
        </p:txBody>
      </p:sp>
      <p:sp>
        <p:nvSpPr>
          <p:cNvPr id="97282" name="Content Placeholder 2">
            <a:extLst>
              <a:ext uri="{FF2B5EF4-FFF2-40B4-BE49-F238E27FC236}">
                <a16:creationId xmlns:a16="http://schemas.microsoft.com/office/drawing/2014/main" id="{7346D514-BE10-4229-A241-9CC607051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871662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Returns the address of the memory location referenced by </a:t>
            </a:r>
            <a:r>
              <a:rPr lang="en-US" altLang="en-US">
                <a:solidFill>
                  <a:srgbClr val="0066FF"/>
                </a:solidFill>
                <a:ea typeface="ＭＳ Ｐゴシック" panose="020B0600070205080204" pitchFamily="34" charset="-128"/>
              </a:rPr>
              <a:t>location_p</a:t>
            </a:r>
            <a:r>
              <a:rPr lang="en-US" altLang="en-US">
                <a:ea typeface="ＭＳ Ｐゴシック" panose="020B0600070205080204" pitchFamily="34" charset="-128"/>
              </a:rPr>
              <a:t>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The special type </a:t>
            </a:r>
            <a:r>
              <a:rPr lang="en-US" altLang="en-US">
                <a:solidFill>
                  <a:srgbClr val="0066FF"/>
                </a:solidFill>
                <a:ea typeface="ＭＳ Ｐゴシック" panose="020B0600070205080204" pitchFamily="34" charset="-128"/>
              </a:rPr>
              <a:t>MPI_Aint</a:t>
            </a:r>
            <a:r>
              <a:rPr lang="en-US" altLang="en-US">
                <a:ea typeface="ＭＳ Ｐゴシック" panose="020B0600070205080204" pitchFamily="34" charset="-128"/>
              </a:rPr>
              <a:t> is an integer type that is big enough to store an address on the system.</a:t>
            </a:r>
          </a:p>
        </p:txBody>
      </p:sp>
      <p:sp>
        <p:nvSpPr>
          <p:cNvPr id="97283" name="Footer Placeholder 3">
            <a:extLst>
              <a:ext uri="{FF2B5EF4-FFF2-40B4-BE49-F238E27FC236}">
                <a16:creationId xmlns:a16="http://schemas.microsoft.com/office/drawing/2014/main" id="{42D4F8D9-894B-49E4-BD02-590FCE81E3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97284" name="Picture 2">
            <a:extLst>
              <a:ext uri="{FF2B5EF4-FFF2-40B4-BE49-F238E27FC236}">
                <a16:creationId xmlns:a16="http://schemas.microsoft.com/office/drawing/2014/main" id="{32D898EE-A5DC-4A45-889C-3BF3BD49B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149725"/>
            <a:ext cx="740410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le 1">
            <a:extLst>
              <a:ext uri="{FF2B5EF4-FFF2-40B4-BE49-F238E27FC236}">
                <a16:creationId xmlns:a16="http://schemas.microsoft.com/office/drawing/2014/main" id="{51E9D5DF-3C30-419D-BC26-2B74CA8F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0"/>
            <a:ext cx="8281988" cy="7016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MPI_Type_commit</a:t>
            </a:r>
          </a:p>
        </p:txBody>
      </p:sp>
      <p:sp>
        <p:nvSpPr>
          <p:cNvPr id="98306" name="Content Placeholder 2">
            <a:extLst>
              <a:ext uri="{FF2B5EF4-FFF2-40B4-BE49-F238E27FC236}">
                <a16:creationId xmlns:a16="http://schemas.microsoft.com/office/drawing/2014/main" id="{07DD008D-75AC-4601-88C6-0F1667F61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871662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Allows the MPI implementation to optimize its internal representation of the datatype for use in communication functions.</a:t>
            </a:r>
          </a:p>
        </p:txBody>
      </p:sp>
      <p:sp>
        <p:nvSpPr>
          <p:cNvPr id="98307" name="Footer Placeholder 3">
            <a:extLst>
              <a:ext uri="{FF2B5EF4-FFF2-40B4-BE49-F238E27FC236}">
                <a16:creationId xmlns:a16="http://schemas.microsoft.com/office/drawing/2014/main" id="{EF76E532-2A72-47CA-B6A3-10CCCD64EC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98308" name="Picture 2">
            <a:extLst>
              <a:ext uri="{FF2B5EF4-FFF2-40B4-BE49-F238E27FC236}">
                <a16:creationId xmlns:a16="http://schemas.microsoft.com/office/drawing/2014/main" id="{3E3A8A88-9A5D-41D3-88C6-09695931F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213100"/>
            <a:ext cx="811371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1">
            <a:extLst>
              <a:ext uri="{FF2B5EF4-FFF2-40B4-BE49-F238E27FC236}">
                <a16:creationId xmlns:a16="http://schemas.microsoft.com/office/drawing/2014/main" id="{20A97EE9-F430-4B79-A4B0-B32DACCB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16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MPI_Type_free</a:t>
            </a:r>
          </a:p>
        </p:txBody>
      </p:sp>
      <p:sp>
        <p:nvSpPr>
          <p:cNvPr id="99330" name="Content Placeholder 2">
            <a:extLst>
              <a:ext uri="{FF2B5EF4-FFF2-40B4-BE49-F238E27FC236}">
                <a16:creationId xmlns:a16="http://schemas.microsoft.com/office/drawing/2014/main" id="{088DE286-8A11-46F8-8F8C-EA552616E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871662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When we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re finished with our new type, this frees any additional storage used.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99331" name="Footer Placeholder 3">
            <a:extLst>
              <a:ext uri="{FF2B5EF4-FFF2-40B4-BE49-F238E27FC236}">
                <a16:creationId xmlns:a16="http://schemas.microsoft.com/office/drawing/2014/main" id="{0BDCB509-2EF0-44DD-B370-E80E4F5867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99332" name="Picture 2">
            <a:extLst>
              <a:ext uri="{FF2B5EF4-FFF2-40B4-BE49-F238E27FC236}">
                <a16:creationId xmlns:a16="http://schemas.microsoft.com/office/drawing/2014/main" id="{9C452C59-21ED-4A6F-BEC1-A88305B01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924175"/>
            <a:ext cx="8078787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Footer Placeholder 2">
            <a:extLst>
              <a:ext uri="{FF2B5EF4-FFF2-40B4-BE49-F238E27FC236}">
                <a16:creationId xmlns:a16="http://schemas.microsoft.com/office/drawing/2014/main" id="{861C2E4F-6E5C-4976-8CB6-59189F04C0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sp>
        <p:nvSpPr>
          <p:cNvPr id="26626" name="Title 1">
            <a:extLst>
              <a:ext uri="{FF2B5EF4-FFF2-40B4-BE49-F238E27FC236}">
                <a16:creationId xmlns:a16="http://schemas.microsoft.com/office/drawing/2014/main" id="{13B5A2AD-B480-40A8-8E78-538E62E725FC}"/>
              </a:ext>
            </a:extLst>
          </p:cNvPr>
          <p:cNvSpPr txBox="1">
            <a:spLocks/>
          </p:cNvSpPr>
          <p:nvPr/>
        </p:nvSpPr>
        <p:spPr bwMode="auto">
          <a:xfrm>
            <a:off x="611188" y="1984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000" b="1">
                <a:solidFill>
                  <a:srgbClr val="0066FF"/>
                </a:solidFill>
                <a:latin typeface="Arial" panose="020B0604020202020204" pitchFamily="34" charset="0"/>
              </a:rPr>
              <a:t>Set MPICH2 Path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3E7C3849-2418-4F48-8897-7100A79F01C8}"/>
              </a:ext>
            </a:extLst>
          </p:cNvPr>
          <p:cNvSpPr txBox="1">
            <a:spLocks/>
          </p:cNvSpPr>
          <p:nvPr/>
        </p:nvSpPr>
        <p:spPr bwMode="auto">
          <a:xfrm>
            <a:off x="611188" y="14843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1800">
                <a:solidFill>
                  <a:srgbClr val="003399"/>
                </a:solidFill>
                <a:latin typeface="Arial" panose="020B0604020202020204" pitchFamily="34" charset="0"/>
              </a:rPr>
              <a:t>Then add the following at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1800">
                <a:solidFill>
                  <a:srgbClr val="003399"/>
                </a:solidFill>
                <a:latin typeface="Arial" panose="020B0604020202020204" pitchFamily="34" charset="0"/>
              </a:rPr>
              <a:t>the end of your ~/.bashrc file and source it with the command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1800">
                <a:solidFill>
                  <a:srgbClr val="003399"/>
                </a:solidFill>
                <a:latin typeface="Arial" panose="020B0604020202020204" pitchFamily="34" charset="0"/>
              </a:rPr>
              <a:t>source ~/.bashrc (or log in again).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1800">
                <a:solidFill>
                  <a:srgbClr val="003399"/>
                </a:solidFill>
                <a:latin typeface="Arial" panose="020B0604020202020204" pitchFamily="34" charset="0"/>
              </a:rPr>
              <a:t>#----------------------------------------------------------------------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1800">
                <a:solidFill>
                  <a:srgbClr val="003399"/>
                </a:solidFill>
                <a:latin typeface="Arial" panose="020B0604020202020204" pitchFamily="34" charset="0"/>
              </a:rPr>
              <a:t># MPICH2 setup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1800">
                <a:solidFill>
                  <a:srgbClr val="003399"/>
                </a:solidFill>
                <a:latin typeface="Arial" panose="020B0604020202020204" pitchFamily="34" charset="0"/>
              </a:rPr>
              <a:t>export PATH=/opt/MPICH2/bin:$PATH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1800">
                <a:solidFill>
                  <a:srgbClr val="003399"/>
                </a:solidFill>
                <a:latin typeface="Arial" panose="020B0604020202020204" pitchFamily="34" charset="0"/>
              </a:rPr>
              <a:t>export MANPATH= =/opt/MPICH2/bin :$MANPATH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1800">
                <a:solidFill>
                  <a:srgbClr val="003399"/>
                </a:solidFill>
                <a:latin typeface="Arial" panose="020B0604020202020204" pitchFamily="34" charset="0"/>
              </a:rPr>
              <a:t>#----------------------------------------------------------------------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 sz="1800">
              <a:solidFill>
                <a:srgbClr val="003399"/>
              </a:solidFill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1800">
                <a:solidFill>
                  <a:srgbClr val="003399"/>
                </a:solidFill>
                <a:latin typeface="Arial" panose="020B0604020202020204" pitchFamily="34" charset="0"/>
              </a:rPr>
              <a:t>Some logging and visulaization help: 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1600">
                <a:solidFill>
                  <a:srgbClr val="003399"/>
                </a:solidFill>
                <a:latin typeface="Arial" panose="020B0604020202020204" pitchFamily="34" charset="0"/>
              </a:rPr>
              <a:t>You can Link with the libraries -llmpe -lmpe to enable logging and the MPE environment. Then run the program as usual and a log file will be produced. The log file can be visualized using the jumpshot program that comes bundled with MPICH2.</a:t>
            </a:r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70022861-B3A4-4E65-A5A3-60A2906C65DE}"/>
              </a:ext>
            </a:extLst>
          </p:cNvPr>
          <p:cNvSpPr txBox="1">
            <a:spLocks/>
          </p:cNvSpPr>
          <p:nvPr/>
        </p:nvSpPr>
        <p:spPr bwMode="auto">
          <a:xfrm>
            <a:off x="7239000" y="6629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400" b="1">
                <a:latin typeface="Arial" panose="020B0604020202020204" pitchFamily="34" charset="0"/>
              </a:rPr>
              <a:t>2.</a:t>
            </a:r>
            <a:fld id="{E9135D20-E5A2-4D9B-BEBB-758227316430}" type="slidenum">
              <a:rPr lang="en-US" altLang="en-US" sz="1400" b="1">
                <a:latin typeface="Arial" panose="020B0604020202020204" pitchFamily="34" charset="0"/>
              </a:rPr>
              <a:pPr algn="ctr" eaLnBrk="1" hangingPunct="1"/>
              <a:t>8</a:t>
            </a:fld>
            <a:endParaRPr lang="en-US" altLang="en-US" sz="1400" b="1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>
            <a:extLst>
              <a:ext uri="{FF2B5EF4-FFF2-40B4-BE49-F238E27FC236}">
                <a16:creationId xmlns:a16="http://schemas.microsoft.com/office/drawing/2014/main" id="{2CCFCFFA-B3D8-4292-AA3C-AC9377AD2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Get input function with a derived datatype (1)</a:t>
            </a:r>
          </a:p>
        </p:txBody>
      </p:sp>
      <p:sp>
        <p:nvSpPr>
          <p:cNvPr id="100354" name="Footer Placeholder 2">
            <a:extLst>
              <a:ext uri="{FF2B5EF4-FFF2-40B4-BE49-F238E27FC236}">
                <a16:creationId xmlns:a16="http://schemas.microsoft.com/office/drawing/2014/main" id="{20C5DF75-7F00-4525-A4E6-D32391179C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100355" name="Picture 2">
            <a:extLst>
              <a:ext uri="{FF2B5EF4-FFF2-40B4-BE49-F238E27FC236}">
                <a16:creationId xmlns:a16="http://schemas.microsoft.com/office/drawing/2014/main" id="{D3E7CD67-AFA3-4BDA-85C6-F4C1AB465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916113"/>
            <a:ext cx="8408987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>
            <a:extLst>
              <a:ext uri="{FF2B5EF4-FFF2-40B4-BE49-F238E27FC236}">
                <a16:creationId xmlns:a16="http://schemas.microsoft.com/office/drawing/2014/main" id="{DEADAA51-A373-4639-A8C1-902690748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Get input function with a derived datatype (2)</a:t>
            </a:r>
          </a:p>
        </p:txBody>
      </p:sp>
      <p:sp>
        <p:nvSpPr>
          <p:cNvPr id="101378" name="Footer Placeholder 2">
            <a:extLst>
              <a:ext uri="{FF2B5EF4-FFF2-40B4-BE49-F238E27FC236}">
                <a16:creationId xmlns:a16="http://schemas.microsoft.com/office/drawing/2014/main" id="{543F7263-751A-4127-AA66-2EF2471F55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101379" name="Picture 2">
            <a:extLst>
              <a:ext uri="{FF2B5EF4-FFF2-40B4-BE49-F238E27FC236}">
                <a16:creationId xmlns:a16="http://schemas.microsoft.com/office/drawing/2014/main" id="{C4CD91AE-D5D7-43B8-A789-DCC120501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916113"/>
            <a:ext cx="8593137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>
            <a:extLst>
              <a:ext uri="{FF2B5EF4-FFF2-40B4-BE49-F238E27FC236}">
                <a16:creationId xmlns:a16="http://schemas.microsoft.com/office/drawing/2014/main" id="{893BC131-B4EB-4B87-85C0-037D3D5AB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Get input function with a derived datatype (3)</a:t>
            </a:r>
          </a:p>
        </p:txBody>
      </p:sp>
      <p:sp>
        <p:nvSpPr>
          <p:cNvPr id="102402" name="Footer Placeholder 2">
            <a:extLst>
              <a:ext uri="{FF2B5EF4-FFF2-40B4-BE49-F238E27FC236}">
                <a16:creationId xmlns:a16="http://schemas.microsoft.com/office/drawing/2014/main" id="{752A1996-E6F5-4728-8ABD-300E8E60B0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102403" name="Picture 2">
            <a:extLst>
              <a:ext uri="{FF2B5EF4-FFF2-40B4-BE49-F238E27FC236}">
                <a16:creationId xmlns:a16="http://schemas.microsoft.com/office/drawing/2014/main" id="{99BABD50-E974-42F7-B644-723DF0880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700213"/>
            <a:ext cx="8470900" cy="374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FA18-CC72-4EBD-B495-6BB072D95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708025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Performance evaluation</a:t>
            </a:r>
          </a:p>
        </p:txBody>
      </p:sp>
      <p:sp>
        <p:nvSpPr>
          <p:cNvPr id="103426" name="Footer Placeholder 3">
            <a:extLst>
              <a:ext uri="{FF2B5EF4-FFF2-40B4-BE49-F238E27FC236}">
                <a16:creationId xmlns:a16="http://schemas.microsoft.com/office/drawing/2014/main" id="{59FCBB59-DE6C-4151-8A61-F40DD291A2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103427" name="Picture 4" descr="egg timers,hourglasses,households,Photographs,timers">
            <a:extLst>
              <a:ext uri="{FF2B5EF4-FFF2-40B4-BE49-F238E27FC236}">
                <a16:creationId xmlns:a16="http://schemas.microsoft.com/office/drawing/2014/main" id="{F87F2631-D436-4F88-853E-21DBAE4EA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1052513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>
            <a:extLst>
              <a:ext uri="{FF2B5EF4-FFF2-40B4-BE49-F238E27FC236}">
                <a16:creationId xmlns:a16="http://schemas.microsoft.com/office/drawing/2014/main" id="{3B8F7282-9309-4A37-A1B2-C61987C3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Elapsed parallel time</a:t>
            </a:r>
          </a:p>
        </p:txBody>
      </p:sp>
      <p:sp>
        <p:nvSpPr>
          <p:cNvPr id="104450" name="Content Placeholder 2">
            <a:extLst>
              <a:ext uri="{FF2B5EF4-FFF2-40B4-BE49-F238E27FC236}">
                <a16:creationId xmlns:a16="http://schemas.microsoft.com/office/drawing/2014/main" id="{78AA95A5-592E-46DE-8125-E10397381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582737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Returns the number of seconds that have elapsed since some time in the past.</a:t>
            </a:r>
          </a:p>
        </p:txBody>
      </p:sp>
      <p:sp>
        <p:nvSpPr>
          <p:cNvPr id="104451" name="Footer Placeholder 3">
            <a:extLst>
              <a:ext uri="{FF2B5EF4-FFF2-40B4-BE49-F238E27FC236}">
                <a16:creationId xmlns:a16="http://schemas.microsoft.com/office/drawing/2014/main" id="{E25B4ADA-79FA-4BF2-8D04-4C07B4D83A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104452" name="Picture 2">
            <a:extLst>
              <a:ext uri="{FF2B5EF4-FFF2-40B4-BE49-F238E27FC236}">
                <a16:creationId xmlns:a16="http://schemas.microsoft.com/office/drawing/2014/main" id="{92971753-B2C2-4EB6-8EB7-1342311F0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420938"/>
            <a:ext cx="3471862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3" name="Picture 3">
            <a:extLst>
              <a:ext uri="{FF2B5EF4-FFF2-40B4-BE49-F238E27FC236}">
                <a16:creationId xmlns:a16="http://schemas.microsoft.com/office/drawing/2014/main" id="{66FB43D6-A122-4F9F-B36A-B4E21808D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213100"/>
            <a:ext cx="6624637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4" name="Freeform 7">
            <a:extLst>
              <a:ext uri="{FF2B5EF4-FFF2-40B4-BE49-F238E27FC236}">
                <a16:creationId xmlns:a16="http://schemas.microsoft.com/office/drawing/2014/main" id="{0EA36443-3FA8-4153-9A2E-1DF9A42B8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8900" y="2379663"/>
            <a:ext cx="3365500" cy="1679575"/>
          </a:xfrm>
          <a:custGeom>
            <a:avLst/>
            <a:gdLst>
              <a:gd name="T0" fmla="*/ 0 w 3366167"/>
              <a:gd name="T1" fmla="*/ 267608 h 1679074"/>
              <a:gd name="T2" fmla="*/ 3014123 w 3366167"/>
              <a:gd name="T3" fmla="*/ 235494 h 1679074"/>
              <a:gd name="T4" fmla="*/ 2100267 w 3366167"/>
              <a:gd name="T5" fmla="*/ 1680577 h 1679074"/>
              <a:gd name="T6" fmla="*/ 0 60000 65536"/>
              <a:gd name="T7" fmla="*/ 0 60000 65536"/>
              <a:gd name="T8" fmla="*/ 0 60000 65536"/>
              <a:gd name="T9" fmla="*/ 0 w 3366167"/>
              <a:gd name="T10" fmla="*/ 0 h 1679074"/>
              <a:gd name="T11" fmla="*/ 3366167 w 3366167"/>
              <a:gd name="T12" fmla="*/ 1679074 h 16790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66167" h="1679074">
                <a:moveTo>
                  <a:pt x="0" y="267368"/>
                </a:moveTo>
                <a:cubicBezTo>
                  <a:pt x="1332831" y="133684"/>
                  <a:pt x="2665663" y="0"/>
                  <a:pt x="3015915" y="235284"/>
                </a:cubicBezTo>
                <a:cubicBezTo>
                  <a:pt x="3366167" y="470568"/>
                  <a:pt x="2733841" y="1074821"/>
                  <a:pt x="2101515" y="1679074"/>
                </a:cubicBezTo>
              </a:path>
            </a:pathLst>
          </a:custGeom>
          <a:noFill/>
          <a:ln w="9525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Footer Placeholder 3">
            <a:extLst>
              <a:ext uri="{FF2B5EF4-FFF2-40B4-BE49-F238E27FC236}">
                <a16:creationId xmlns:a16="http://schemas.microsoft.com/office/drawing/2014/main" id="{5F6A93D1-8043-474D-8FFE-74AC4A7E38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sp>
        <p:nvSpPr>
          <p:cNvPr id="105474" name="Title 1">
            <a:extLst>
              <a:ext uri="{FF2B5EF4-FFF2-40B4-BE49-F238E27FC236}">
                <a16:creationId xmlns:a16="http://schemas.microsoft.com/office/drawing/2014/main" id="{8803B8C5-3994-4230-BFCD-8285841DA393}"/>
              </a:ext>
            </a:extLst>
          </p:cNvPr>
          <p:cNvSpPr txBox="1">
            <a:spLocks/>
          </p:cNvSpPr>
          <p:nvPr/>
        </p:nvSpPr>
        <p:spPr bwMode="auto">
          <a:xfrm>
            <a:off x="611188" y="79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 b="1">
                <a:solidFill>
                  <a:srgbClr val="0066FF"/>
                </a:solidFill>
                <a:latin typeface="Arial" panose="020B0604020202020204" pitchFamily="34" charset="0"/>
              </a:rPr>
              <a:t>Average/least/most execution time spent by individual process</a:t>
            </a:r>
          </a:p>
        </p:txBody>
      </p:sp>
      <p:sp>
        <p:nvSpPr>
          <p:cNvPr id="105475" name="Content Placeholder 2">
            <a:extLst>
              <a:ext uri="{FF2B5EF4-FFF2-40B4-BE49-F238E27FC236}">
                <a16:creationId xmlns:a16="http://schemas.microsoft.com/office/drawing/2014/main" id="{E7894E92-E7AA-422C-8E5D-8EC21FE16E67}"/>
              </a:ext>
            </a:extLst>
          </p:cNvPr>
          <p:cNvSpPr txBox="1">
            <a:spLocks/>
          </p:cNvSpPr>
          <p:nvPr/>
        </p:nvSpPr>
        <p:spPr bwMode="auto">
          <a:xfrm>
            <a:off x="250825" y="1196975"/>
            <a:ext cx="8839200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300">
                <a:solidFill>
                  <a:srgbClr val="003399"/>
                </a:solidFill>
                <a:latin typeface="Arial" panose="020B0604020202020204" pitchFamily="34" charset="0"/>
              </a:rPr>
              <a:t>int myrank, numprocs; 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300">
                <a:solidFill>
                  <a:srgbClr val="003399"/>
                </a:solidFill>
                <a:latin typeface="Arial" panose="020B0604020202020204" pitchFamily="34" charset="0"/>
              </a:rPr>
              <a:t>double mytime, maxtime, mintime, avgtime; /*variables used for gathering timing statistics*/ 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endParaRPr lang="en-US" altLang="en-US" sz="1300">
              <a:solidFill>
                <a:srgbClr val="003399"/>
              </a:solidFill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300">
                <a:solidFill>
                  <a:srgbClr val="003399"/>
                </a:solidFill>
                <a:latin typeface="Arial" panose="020B0604020202020204" pitchFamily="34" charset="0"/>
              </a:rPr>
              <a:t>MPI_Comm_rank(MPI_COMM_WORLD, &amp;myrank); MPI_Comm_size(MPI_COMM_WORLD, &amp;numprocs); 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300">
                <a:solidFill>
                  <a:srgbClr val="003399"/>
                </a:solidFill>
                <a:latin typeface="Arial" panose="020B0604020202020204" pitchFamily="34" charset="0"/>
              </a:rPr>
              <a:t>MPI_Barrier(MPI_COMM_WORLD); /*synchronize all processes*/ 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endParaRPr lang="en-US" altLang="en-US" sz="1300">
              <a:solidFill>
                <a:srgbClr val="003399"/>
              </a:solidFill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300">
                <a:solidFill>
                  <a:srgbClr val="003399"/>
                </a:solidFill>
                <a:latin typeface="Arial" panose="020B0604020202020204" pitchFamily="34" charset="0"/>
              </a:rPr>
              <a:t>mytime = MPI_Wtime(); /*get time just before work section */ 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300">
                <a:solidFill>
                  <a:srgbClr val="003399"/>
                </a:solidFill>
                <a:latin typeface="Arial" panose="020B0604020202020204" pitchFamily="34" charset="0"/>
              </a:rPr>
              <a:t>work(); 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300">
                <a:solidFill>
                  <a:srgbClr val="003399"/>
                </a:solidFill>
                <a:latin typeface="Arial" panose="020B0604020202020204" pitchFamily="34" charset="0"/>
              </a:rPr>
              <a:t>mytime = MPI_Wtime() - mytime; /*get time just after work section*/ /*compute max, min, and average timing statistics*/ 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endParaRPr lang="en-US" altLang="en-US" sz="1300">
              <a:solidFill>
                <a:srgbClr val="003399"/>
              </a:solidFill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300">
                <a:solidFill>
                  <a:srgbClr val="003399"/>
                </a:solidFill>
                <a:latin typeface="Arial" panose="020B0604020202020204" pitchFamily="34" charset="0"/>
              </a:rPr>
              <a:t>MPI_Reduce(&amp;mytime, &amp;maxtime, 1, MPI_DOUBLE,MPI_MAX, 0, MPI_COMM_WORLD); 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300">
                <a:solidFill>
                  <a:srgbClr val="003399"/>
                </a:solidFill>
                <a:latin typeface="Arial" panose="020B0604020202020204" pitchFamily="34" charset="0"/>
              </a:rPr>
              <a:t>MPI_Reduce(&amp;mytime, &amp;mintime, 1, MPI_DOUBLE, MPI_MIN, 0,MPI_COMM_WORLD); 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300">
                <a:solidFill>
                  <a:srgbClr val="003399"/>
                </a:solidFill>
                <a:latin typeface="Arial" panose="020B0604020202020204" pitchFamily="34" charset="0"/>
              </a:rPr>
              <a:t>MPI_Reduce(&amp;mytime, &amp;avgtime, 1, MPI_DOUBLE, MPI_SUM, 0,MPI_COMM_WORLD); 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endParaRPr lang="en-US" altLang="en-US" sz="1300">
              <a:solidFill>
                <a:srgbClr val="003399"/>
              </a:solidFill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300">
                <a:solidFill>
                  <a:srgbClr val="003399"/>
                </a:solidFill>
                <a:latin typeface="Arial" panose="020B0604020202020204" pitchFamily="34" charset="0"/>
              </a:rPr>
              <a:t>if (myrank == 0)  {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300">
                <a:solidFill>
                  <a:srgbClr val="003399"/>
                </a:solidFill>
                <a:latin typeface="Arial" panose="020B0604020202020204" pitchFamily="34" charset="0"/>
              </a:rPr>
              <a:t>	avgtime /= numprocs; 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300">
                <a:solidFill>
                  <a:srgbClr val="003399"/>
                </a:solidFill>
                <a:latin typeface="Arial" panose="020B0604020202020204" pitchFamily="34" charset="0"/>
              </a:rPr>
              <a:t>	printf("Min: %lf Max: %lf Avg: %lf\n", mintime, maxtime,avgtime);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300">
                <a:solidFill>
                  <a:srgbClr val="003399"/>
                </a:solidFill>
                <a:latin typeface="Arial" panose="020B0604020202020204" pitchFamily="34" charset="0"/>
              </a:rPr>
              <a:t> } </a:t>
            </a:r>
          </a:p>
        </p:txBody>
      </p:sp>
      <p:sp>
        <p:nvSpPr>
          <p:cNvPr id="105476" name="Slide Number Placeholder 3">
            <a:extLst>
              <a:ext uri="{FF2B5EF4-FFF2-40B4-BE49-F238E27FC236}">
                <a16:creationId xmlns:a16="http://schemas.microsoft.com/office/drawing/2014/main" id="{D3F29028-96D3-488C-AD8C-F49BE2D81B54}"/>
              </a:ext>
            </a:extLst>
          </p:cNvPr>
          <p:cNvSpPr txBox="1">
            <a:spLocks/>
          </p:cNvSpPr>
          <p:nvPr/>
        </p:nvSpPr>
        <p:spPr bwMode="auto">
          <a:xfrm>
            <a:off x="7213600" y="66405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400" b="1">
                <a:latin typeface="Arial" panose="020B0604020202020204" pitchFamily="34" charset="0"/>
              </a:rPr>
              <a:t>2.</a:t>
            </a:r>
            <a:fld id="{3EB9F344-FB80-4241-AEE8-7325380F6763}" type="slidenum">
              <a:rPr lang="en-US" altLang="en-US" sz="1400" b="1">
                <a:latin typeface="Arial" panose="020B0604020202020204" pitchFamily="34" charset="0"/>
              </a:rPr>
              <a:pPr algn="ctr" eaLnBrk="1" hangingPunct="1"/>
              <a:t>85</a:t>
            </a:fld>
            <a:endParaRPr lang="en-US" altLang="en-US" sz="1400" b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itle 1">
            <a:extLst>
              <a:ext uri="{FF2B5EF4-FFF2-40B4-BE49-F238E27FC236}">
                <a16:creationId xmlns:a16="http://schemas.microsoft.com/office/drawing/2014/main" id="{2EDF67C9-FAC7-4E1B-BBF2-549CFC737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Elapsed serial time</a:t>
            </a:r>
          </a:p>
        </p:txBody>
      </p:sp>
      <p:sp>
        <p:nvSpPr>
          <p:cNvPr id="106498" name="Content Placeholder 2">
            <a:extLst>
              <a:ext uri="{FF2B5EF4-FFF2-40B4-BE49-F238E27FC236}">
                <a16:creationId xmlns:a16="http://schemas.microsoft.com/office/drawing/2014/main" id="{FD7EA869-371E-46D7-8874-D1242641C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159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 this case, you don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t need to link in the MPI libraries.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Returns time in microseconds elapsed from some point in the past.</a:t>
            </a:r>
          </a:p>
        </p:txBody>
      </p:sp>
      <p:sp>
        <p:nvSpPr>
          <p:cNvPr id="106499" name="Footer Placeholder 3">
            <a:extLst>
              <a:ext uri="{FF2B5EF4-FFF2-40B4-BE49-F238E27FC236}">
                <a16:creationId xmlns:a16="http://schemas.microsoft.com/office/drawing/2014/main" id="{E6CFDA34-6B02-4446-B39B-74F6315F9D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106500" name="Picture 2">
            <a:extLst>
              <a:ext uri="{FF2B5EF4-FFF2-40B4-BE49-F238E27FC236}">
                <a16:creationId xmlns:a16="http://schemas.microsoft.com/office/drawing/2014/main" id="{A74B964F-2F4C-489F-94F0-219350729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500438"/>
            <a:ext cx="3494088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1" name="Picture 4" descr="View Details">
            <a:extLst>
              <a:ext uri="{FF2B5EF4-FFF2-40B4-BE49-F238E27FC236}">
                <a16:creationId xmlns:a16="http://schemas.microsoft.com/office/drawing/2014/main" id="{15567158-79E1-466C-ACD5-804337254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3933825"/>
            <a:ext cx="11303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>
            <a:extLst>
              <a:ext uri="{FF2B5EF4-FFF2-40B4-BE49-F238E27FC236}">
                <a16:creationId xmlns:a16="http://schemas.microsoft.com/office/drawing/2014/main" id="{3A137D9A-2F65-46BF-89E4-4145975DA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Elapsed serial time</a:t>
            </a:r>
          </a:p>
        </p:txBody>
      </p:sp>
      <p:sp>
        <p:nvSpPr>
          <p:cNvPr id="107522" name="Footer Placeholder 2">
            <a:extLst>
              <a:ext uri="{FF2B5EF4-FFF2-40B4-BE49-F238E27FC236}">
                <a16:creationId xmlns:a16="http://schemas.microsoft.com/office/drawing/2014/main" id="{758B798D-F74E-42B3-B966-2554B49A1B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107523" name="Picture 5">
            <a:extLst>
              <a:ext uri="{FF2B5EF4-FFF2-40B4-BE49-F238E27FC236}">
                <a16:creationId xmlns:a16="http://schemas.microsoft.com/office/drawing/2014/main" id="{961A7E42-0F92-4CEA-8EF3-1AF5179CE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84313"/>
            <a:ext cx="79406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itle 1">
            <a:extLst>
              <a:ext uri="{FF2B5EF4-FFF2-40B4-BE49-F238E27FC236}">
                <a16:creationId xmlns:a16="http://schemas.microsoft.com/office/drawing/2014/main" id="{8247C249-A6D5-44CA-8E69-8783B3E57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16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MPI_Barrier</a:t>
            </a:r>
          </a:p>
        </p:txBody>
      </p:sp>
      <p:sp>
        <p:nvSpPr>
          <p:cNvPr id="108546" name="Content Placeholder 2">
            <a:extLst>
              <a:ext uri="{FF2B5EF4-FFF2-40B4-BE49-F238E27FC236}">
                <a16:creationId xmlns:a16="http://schemas.microsoft.com/office/drawing/2014/main" id="{32E1031D-07AD-419D-B008-7A71ED5B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871662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Ensures that no process will return from calling it until every process in the communicator has started calling it.</a:t>
            </a:r>
          </a:p>
        </p:txBody>
      </p:sp>
      <p:sp>
        <p:nvSpPr>
          <p:cNvPr id="108547" name="Footer Placeholder 3">
            <a:extLst>
              <a:ext uri="{FF2B5EF4-FFF2-40B4-BE49-F238E27FC236}">
                <a16:creationId xmlns:a16="http://schemas.microsoft.com/office/drawing/2014/main" id="{267BEAF0-617D-4022-9FD6-93FC5518C1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108548" name="Picture 1">
            <a:extLst>
              <a:ext uri="{FF2B5EF4-FFF2-40B4-BE49-F238E27FC236}">
                <a16:creationId xmlns:a16="http://schemas.microsoft.com/office/drawing/2014/main" id="{ABC2E73E-36CE-478E-9AF6-B0BE65334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357563"/>
            <a:ext cx="795178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9" name="Picture 5" descr="barriers,caution barriers,construction,hardware,industries,industry,objects,Photographs,road construction,tools,traffic controls,transportation,warning lights">
            <a:extLst>
              <a:ext uri="{FF2B5EF4-FFF2-40B4-BE49-F238E27FC236}">
                <a16:creationId xmlns:a16="http://schemas.microsoft.com/office/drawing/2014/main" id="{C4015E89-2C10-42FD-91FD-0C9E6BD7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4076700"/>
            <a:ext cx="19431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1">
            <a:extLst>
              <a:ext uri="{FF2B5EF4-FFF2-40B4-BE49-F238E27FC236}">
                <a16:creationId xmlns:a16="http://schemas.microsoft.com/office/drawing/2014/main" id="{73953048-AE1F-4950-8A66-7F79F6571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16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MPI_Barrier</a:t>
            </a:r>
          </a:p>
        </p:txBody>
      </p:sp>
      <p:sp>
        <p:nvSpPr>
          <p:cNvPr id="109570" name="Footer Placeholder 2">
            <a:extLst>
              <a:ext uri="{FF2B5EF4-FFF2-40B4-BE49-F238E27FC236}">
                <a16:creationId xmlns:a16="http://schemas.microsoft.com/office/drawing/2014/main" id="{C77DD807-C1B9-4C84-A4E2-1C9591688B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109571" name="Picture 3">
            <a:extLst>
              <a:ext uri="{FF2B5EF4-FFF2-40B4-BE49-F238E27FC236}">
                <a16:creationId xmlns:a16="http://schemas.microsoft.com/office/drawing/2014/main" id="{83B75777-7BD8-4B26-BC84-E0B09058D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41438"/>
            <a:ext cx="8469312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2">
            <a:extLst>
              <a:ext uri="{FF2B5EF4-FFF2-40B4-BE49-F238E27FC236}">
                <a16:creationId xmlns:a16="http://schemas.microsoft.com/office/drawing/2014/main" id="{81A9BEAE-2147-4390-9B38-24D9AA33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284538"/>
            <a:ext cx="7056437" cy="211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177E6803-7BC4-4E7F-AF19-53C4D251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Compilation</a:t>
            </a:r>
          </a:p>
        </p:txBody>
      </p:sp>
      <p:sp>
        <p:nvSpPr>
          <p:cNvPr id="27650" name="Footer Placeholder 3">
            <a:extLst>
              <a:ext uri="{FF2B5EF4-FFF2-40B4-BE49-F238E27FC236}">
                <a16:creationId xmlns:a16="http://schemas.microsoft.com/office/drawing/2014/main" id="{192A7B30-6C25-44C5-9DC0-1479D41BF5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7074B7-3510-405D-AEE9-F77CCB027BB3}"/>
              </a:ext>
            </a:extLst>
          </p:cNvPr>
          <p:cNvSpPr/>
          <p:nvPr/>
        </p:nvSpPr>
        <p:spPr>
          <a:xfrm>
            <a:off x="468313" y="2565400"/>
            <a:ext cx="82073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 err="1">
                <a:latin typeface="Arial"/>
                <a:ea typeface="+mn-ea"/>
              </a:rPr>
              <a:t>mpicc</a:t>
            </a:r>
            <a:r>
              <a:rPr lang="en-US" kern="0" dirty="0">
                <a:latin typeface="Arial"/>
                <a:ea typeface="+mn-ea"/>
              </a:rPr>
              <a:t>  -g  -Wall  -o  </a:t>
            </a:r>
            <a:r>
              <a:rPr lang="en-US" kern="0" dirty="0" err="1">
                <a:latin typeface="Arial"/>
                <a:ea typeface="+mn-ea"/>
              </a:rPr>
              <a:t>mpi_hello</a:t>
            </a:r>
            <a:r>
              <a:rPr lang="en-US" kern="0" dirty="0">
                <a:latin typeface="Arial"/>
                <a:ea typeface="+mn-ea"/>
              </a:rPr>
              <a:t>  </a:t>
            </a:r>
            <a:r>
              <a:rPr lang="en-US" kern="0" dirty="0" err="1">
                <a:latin typeface="Arial"/>
                <a:ea typeface="+mn-ea"/>
              </a:rPr>
              <a:t>mpi_hello.c</a:t>
            </a:r>
            <a:endParaRPr lang="en-US" kern="0" dirty="0">
              <a:latin typeface="Arial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72D445-DC3A-463C-B0A9-44E4780C0235}"/>
              </a:ext>
            </a:extLst>
          </p:cNvPr>
          <p:cNvSpPr txBox="1"/>
          <p:nvPr/>
        </p:nvSpPr>
        <p:spPr>
          <a:xfrm>
            <a:off x="1187450" y="1341438"/>
            <a:ext cx="3694113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  <a:ea typeface="+mn-ea"/>
              </a:rPr>
              <a:t>wrapper script to compile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95DED-40EA-4FAF-B284-DE9E18D61366}"/>
              </a:ext>
            </a:extLst>
          </p:cNvPr>
          <p:cNvSpPr txBox="1"/>
          <p:nvPr/>
        </p:nvSpPr>
        <p:spPr>
          <a:xfrm>
            <a:off x="2051050" y="5157788"/>
            <a:ext cx="3011488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  <a:ea typeface="+mn-ea"/>
              </a:rPr>
              <a:t>turns on all warnings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52CE20-D0DE-42F3-8B4B-7DDD13CA2AD2}"/>
              </a:ext>
            </a:extLst>
          </p:cNvPr>
          <p:cNvSpPr txBox="1"/>
          <p:nvPr/>
        </p:nvSpPr>
        <p:spPr>
          <a:xfrm>
            <a:off x="6948488" y="1700213"/>
            <a:ext cx="1589087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  <a:ea typeface="+mn-ea"/>
              </a:rPr>
              <a:t>source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57830-D15D-45B4-BF11-4BF379E3533A}"/>
              </a:ext>
            </a:extLst>
          </p:cNvPr>
          <p:cNvSpPr txBox="1"/>
          <p:nvPr/>
        </p:nvSpPr>
        <p:spPr>
          <a:xfrm>
            <a:off x="3995738" y="3789363"/>
            <a:ext cx="4516437" cy="904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  <a:ea typeface="+mn-ea"/>
              </a:rPr>
              <a:t>create this executable file name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  <a:ea typeface="+mn-ea"/>
              </a:rPr>
              <a:t>(as opposed to default </a:t>
            </a:r>
            <a:r>
              <a:rPr lang="en-US" sz="2400" i="1" dirty="0" err="1">
                <a:solidFill>
                  <a:srgbClr val="0066FF"/>
                </a:solidFill>
                <a:latin typeface="+mj-lt"/>
                <a:ea typeface="+mn-ea"/>
              </a:rPr>
              <a:t>a.out</a:t>
            </a:r>
            <a:r>
              <a:rPr lang="en-US" sz="2400" i="1" dirty="0">
                <a:solidFill>
                  <a:srgbClr val="0066FF"/>
                </a:solidFill>
                <a:latin typeface="+mj-lt"/>
                <a:ea typeface="+mn-ea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13A67F-35F8-46CB-8846-BCFF20D3B4E6}"/>
              </a:ext>
            </a:extLst>
          </p:cNvPr>
          <p:cNvSpPr txBox="1"/>
          <p:nvPr/>
        </p:nvSpPr>
        <p:spPr>
          <a:xfrm>
            <a:off x="468313" y="3716338"/>
            <a:ext cx="1709737" cy="1274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  <a:ea typeface="+mn-ea"/>
              </a:rPr>
              <a:t>produce</a:t>
            </a:r>
            <a:br>
              <a:rPr lang="en-US" sz="2400" i="1" dirty="0">
                <a:solidFill>
                  <a:srgbClr val="0066FF"/>
                </a:solidFill>
                <a:latin typeface="+mj-lt"/>
                <a:ea typeface="+mn-ea"/>
              </a:rPr>
            </a:br>
            <a:r>
              <a:rPr lang="en-US" sz="2400" i="1" dirty="0">
                <a:solidFill>
                  <a:srgbClr val="0066FF"/>
                </a:solidFill>
                <a:latin typeface="+mj-lt"/>
                <a:ea typeface="+mn-ea"/>
              </a:rPr>
              <a:t>debugging 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  <a:ea typeface="+mn-ea"/>
              </a:rPr>
              <a:t>information</a:t>
            </a:r>
          </a:p>
        </p:txBody>
      </p:sp>
      <p:sp>
        <p:nvSpPr>
          <p:cNvPr id="27657" name="Freeform 10">
            <a:extLst>
              <a:ext uri="{FF2B5EF4-FFF2-40B4-BE49-F238E27FC236}">
                <a16:creationId xmlns:a16="http://schemas.microsoft.com/office/drawing/2014/main" id="{9662743F-53C1-4C06-8855-513B6CE9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" y="1655763"/>
            <a:ext cx="576263" cy="976312"/>
          </a:xfrm>
          <a:custGeom>
            <a:avLst/>
            <a:gdLst>
              <a:gd name="T0" fmla="*/ 577910 w 575441"/>
              <a:gd name="T1" fmla="*/ 0 h 977462"/>
              <a:gd name="T2" fmla="*/ 39582 w 575441"/>
              <a:gd name="T3" fmla="*/ 188520 h 977462"/>
              <a:gd name="T4" fmla="*/ 340414 w 575441"/>
              <a:gd name="T5" fmla="*/ 974016 h 977462"/>
              <a:gd name="T6" fmla="*/ 0 60000 65536"/>
              <a:gd name="T7" fmla="*/ 0 60000 65536"/>
              <a:gd name="T8" fmla="*/ 0 60000 65536"/>
              <a:gd name="T9" fmla="*/ 0 w 575441"/>
              <a:gd name="T10" fmla="*/ 0 h 977462"/>
              <a:gd name="T11" fmla="*/ 575441 w 575441"/>
              <a:gd name="T12" fmla="*/ 977462 h 9774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5441" h="977462">
                <a:moveTo>
                  <a:pt x="575441" y="0"/>
                </a:moveTo>
                <a:cubicBezTo>
                  <a:pt x="327134" y="13138"/>
                  <a:pt x="78828" y="26277"/>
                  <a:pt x="39414" y="189187"/>
                </a:cubicBezTo>
                <a:cubicBezTo>
                  <a:pt x="0" y="352097"/>
                  <a:pt x="169479" y="664779"/>
                  <a:pt x="338959" y="977462"/>
                </a:cubicBezTo>
              </a:path>
            </a:pathLst>
          </a:custGeom>
          <a:noFill/>
          <a:ln w="9525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658" name="Freeform 11">
            <a:extLst>
              <a:ext uri="{FF2B5EF4-FFF2-40B4-BE49-F238E27FC236}">
                <a16:creationId xmlns:a16="http://schemas.microsoft.com/office/drawing/2014/main" id="{0684BA06-27D6-46AE-A719-FC1E699D3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0" y="1881188"/>
            <a:ext cx="444500" cy="720725"/>
          </a:xfrm>
          <a:custGeom>
            <a:avLst/>
            <a:gdLst>
              <a:gd name="T0" fmla="*/ 445377 w 444062"/>
              <a:gd name="T1" fmla="*/ 89623 h 719958"/>
              <a:gd name="T2" fmla="*/ 18447 w 444062"/>
              <a:gd name="T3" fmla="*/ 105439 h 719958"/>
              <a:gd name="T4" fmla="*/ 334691 w 444062"/>
              <a:gd name="T5" fmla="*/ 722262 h 719958"/>
              <a:gd name="T6" fmla="*/ 0 60000 65536"/>
              <a:gd name="T7" fmla="*/ 0 60000 65536"/>
              <a:gd name="T8" fmla="*/ 0 60000 65536"/>
              <a:gd name="T9" fmla="*/ 0 w 444062"/>
              <a:gd name="T10" fmla="*/ 0 h 719958"/>
              <a:gd name="T11" fmla="*/ 444062 w 444062"/>
              <a:gd name="T12" fmla="*/ 719958 h 7199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4062" h="719958">
                <a:moveTo>
                  <a:pt x="444062" y="89338"/>
                </a:moveTo>
                <a:cubicBezTo>
                  <a:pt x="240424" y="44669"/>
                  <a:pt x="36786" y="0"/>
                  <a:pt x="18393" y="105103"/>
                </a:cubicBezTo>
                <a:cubicBezTo>
                  <a:pt x="0" y="210206"/>
                  <a:pt x="166851" y="465082"/>
                  <a:pt x="333703" y="719958"/>
                </a:cubicBezTo>
              </a:path>
            </a:pathLst>
          </a:custGeom>
          <a:noFill/>
          <a:ln w="9525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659" name="Freeform 12">
            <a:extLst>
              <a:ext uri="{FF2B5EF4-FFF2-40B4-BE49-F238E27FC236}">
                <a16:creationId xmlns:a16="http://schemas.microsoft.com/office/drawing/2014/main" id="{3ECB4700-BCF5-4605-9F33-07990131C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1175" y="3232150"/>
            <a:ext cx="577850" cy="862013"/>
          </a:xfrm>
          <a:custGeom>
            <a:avLst/>
            <a:gdLst>
              <a:gd name="T0" fmla="*/ 0 w 578070"/>
              <a:gd name="T1" fmla="*/ 725631 h 861848"/>
              <a:gd name="T2" fmla="*/ 519669 w 578070"/>
              <a:gd name="T3" fmla="*/ 741405 h 861848"/>
              <a:gd name="T4" fmla="*/ 346446 w 578070"/>
              <a:gd name="T5" fmla="*/ 0 h 861848"/>
              <a:gd name="T6" fmla="*/ 0 60000 65536"/>
              <a:gd name="T7" fmla="*/ 0 60000 65536"/>
              <a:gd name="T8" fmla="*/ 0 60000 65536"/>
              <a:gd name="T9" fmla="*/ 0 w 578070"/>
              <a:gd name="T10" fmla="*/ 0 h 861848"/>
              <a:gd name="T11" fmla="*/ 578070 w 578070"/>
              <a:gd name="T12" fmla="*/ 861848 h 8618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8070" h="861848">
                <a:moveTo>
                  <a:pt x="0" y="725214"/>
                </a:moveTo>
                <a:cubicBezTo>
                  <a:pt x="231228" y="793531"/>
                  <a:pt x="462456" y="861848"/>
                  <a:pt x="520263" y="740979"/>
                </a:cubicBezTo>
                <a:cubicBezTo>
                  <a:pt x="578070" y="620110"/>
                  <a:pt x="462456" y="310055"/>
                  <a:pt x="346842" y="0"/>
                </a:cubicBezTo>
              </a:path>
            </a:pathLst>
          </a:custGeom>
          <a:noFill/>
          <a:ln w="9525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660" name="Freeform 13">
            <a:extLst>
              <a:ext uri="{FF2B5EF4-FFF2-40B4-BE49-F238E27FC236}">
                <a16:creationId xmlns:a16="http://schemas.microsoft.com/office/drawing/2014/main" id="{767A4E4D-0EDF-4199-B8AE-26350E8B0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575" y="3168650"/>
            <a:ext cx="722313" cy="2065338"/>
          </a:xfrm>
          <a:custGeom>
            <a:avLst/>
            <a:gdLst>
              <a:gd name="T0" fmla="*/ 0 w 722587"/>
              <a:gd name="T1" fmla="*/ 2065448 h 2065283"/>
              <a:gd name="T2" fmla="*/ 708642 w 722587"/>
              <a:gd name="T3" fmla="*/ 1419011 h 2065283"/>
              <a:gd name="T4" fmla="*/ 78738 w 722587"/>
              <a:gd name="T5" fmla="*/ 772573 h 2065283"/>
              <a:gd name="T6" fmla="*/ 283456 w 722587"/>
              <a:gd name="T7" fmla="*/ 0 h 2065283"/>
              <a:gd name="T8" fmla="*/ 0 60000 65536"/>
              <a:gd name="T9" fmla="*/ 0 60000 65536"/>
              <a:gd name="T10" fmla="*/ 0 60000 65536"/>
              <a:gd name="T11" fmla="*/ 0 60000 65536"/>
              <a:gd name="T12" fmla="*/ 0 w 722587"/>
              <a:gd name="T13" fmla="*/ 0 h 2065283"/>
              <a:gd name="T14" fmla="*/ 722587 w 722587"/>
              <a:gd name="T15" fmla="*/ 2065283 h 20652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2587" h="2065283">
                <a:moveTo>
                  <a:pt x="0" y="2065283"/>
                </a:moveTo>
                <a:cubicBezTo>
                  <a:pt x="348155" y="1849821"/>
                  <a:pt x="696311" y="1634359"/>
                  <a:pt x="709449" y="1418897"/>
                </a:cubicBezTo>
                <a:cubicBezTo>
                  <a:pt x="722587" y="1203435"/>
                  <a:pt x="149773" y="1008993"/>
                  <a:pt x="78828" y="772510"/>
                </a:cubicBezTo>
                <a:cubicBezTo>
                  <a:pt x="7883" y="536027"/>
                  <a:pt x="145831" y="268013"/>
                  <a:pt x="283780" y="0"/>
                </a:cubicBezTo>
              </a:path>
            </a:pathLst>
          </a:custGeom>
          <a:noFill/>
          <a:ln w="9525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661" name="Freeform 15">
            <a:extLst>
              <a:ext uri="{FF2B5EF4-FFF2-40B4-BE49-F238E27FC236}">
                <a16:creationId xmlns:a16="http://schemas.microsoft.com/office/drawing/2014/main" id="{2E720730-00C3-4477-9F8E-86F5D2159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613" y="3168650"/>
            <a:ext cx="350837" cy="520700"/>
          </a:xfrm>
          <a:custGeom>
            <a:avLst/>
            <a:gdLst>
              <a:gd name="T0" fmla="*/ 0 w 349469"/>
              <a:gd name="T1" fmla="*/ 521577 h 520262"/>
              <a:gd name="T2" fmla="*/ 334979 w 349469"/>
              <a:gd name="T3" fmla="*/ 205471 h 520262"/>
              <a:gd name="T4" fmla="*/ 111660 w 349469"/>
              <a:gd name="T5" fmla="*/ 0 h 520262"/>
              <a:gd name="T6" fmla="*/ 0 60000 65536"/>
              <a:gd name="T7" fmla="*/ 0 60000 65536"/>
              <a:gd name="T8" fmla="*/ 0 60000 65536"/>
              <a:gd name="T9" fmla="*/ 0 w 349469"/>
              <a:gd name="T10" fmla="*/ 0 h 520262"/>
              <a:gd name="T11" fmla="*/ 349469 w 349469"/>
              <a:gd name="T12" fmla="*/ 520262 h 5202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9469" h="520262">
                <a:moveTo>
                  <a:pt x="0" y="520262"/>
                </a:moveTo>
                <a:cubicBezTo>
                  <a:pt x="156341" y="405962"/>
                  <a:pt x="312683" y="291662"/>
                  <a:pt x="331076" y="204952"/>
                </a:cubicBezTo>
                <a:cubicBezTo>
                  <a:pt x="349469" y="118242"/>
                  <a:pt x="229914" y="59121"/>
                  <a:pt x="110359" y="0"/>
                </a:cubicBezTo>
              </a:path>
            </a:pathLst>
          </a:custGeom>
          <a:noFill/>
          <a:ln w="9525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662" name="Freeform 16">
            <a:extLst>
              <a:ext uri="{FF2B5EF4-FFF2-40B4-BE49-F238E27FC236}">
                <a16:creationId xmlns:a16="http://schemas.microsoft.com/office/drawing/2014/main" id="{31D6E055-6C76-4F1F-AD23-B5BBFFC96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425" y="3105150"/>
            <a:ext cx="498475" cy="884238"/>
          </a:xfrm>
          <a:custGeom>
            <a:avLst/>
            <a:gdLst>
              <a:gd name="T0" fmla="*/ 190932 w 499241"/>
              <a:gd name="T1" fmla="*/ 886982 h 882869"/>
              <a:gd name="T2" fmla="*/ 49695 w 499241"/>
              <a:gd name="T3" fmla="*/ 728593 h 882869"/>
              <a:gd name="T4" fmla="*/ 489099 w 499241"/>
              <a:gd name="T5" fmla="*/ 570203 h 882869"/>
              <a:gd name="T6" fmla="*/ 96773 w 499241"/>
              <a:gd name="T7" fmla="*/ 0 h 882869"/>
              <a:gd name="T8" fmla="*/ 0 60000 65536"/>
              <a:gd name="T9" fmla="*/ 0 60000 65536"/>
              <a:gd name="T10" fmla="*/ 0 60000 65536"/>
              <a:gd name="T11" fmla="*/ 0 60000 65536"/>
              <a:gd name="T12" fmla="*/ 0 w 499241"/>
              <a:gd name="T13" fmla="*/ 0 h 882869"/>
              <a:gd name="T14" fmla="*/ 499241 w 499241"/>
              <a:gd name="T15" fmla="*/ 882869 h 8828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9241" h="882869">
                <a:moveTo>
                  <a:pt x="191813" y="882869"/>
                </a:moveTo>
                <a:cubicBezTo>
                  <a:pt x="95906" y="830317"/>
                  <a:pt x="0" y="777766"/>
                  <a:pt x="49924" y="725214"/>
                </a:cubicBezTo>
                <a:cubicBezTo>
                  <a:pt x="99848" y="672662"/>
                  <a:pt x="483475" y="688428"/>
                  <a:pt x="491358" y="567559"/>
                </a:cubicBezTo>
                <a:cubicBezTo>
                  <a:pt x="499241" y="446690"/>
                  <a:pt x="298230" y="223345"/>
                  <a:pt x="97220" y="0"/>
                </a:cubicBezTo>
              </a:path>
            </a:pathLst>
          </a:custGeom>
          <a:noFill/>
          <a:ln w="9525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1">
            <a:extLst>
              <a:ext uri="{FF2B5EF4-FFF2-40B4-BE49-F238E27FC236}">
                <a16:creationId xmlns:a16="http://schemas.microsoft.com/office/drawing/2014/main" id="{A6F3F952-398C-4FD5-9E2B-92EC99DC9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Run-times of serial and parallel matrix-vector multiplication</a:t>
            </a:r>
          </a:p>
        </p:txBody>
      </p:sp>
      <p:sp>
        <p:nvSpPr>
          <p:cNvPr id="110594" name="Footer Placeholder 2">
            <a:extLst>
              <a:ext uri="{FF2B5EF4-FFF2-40B4-BE49-F238E27FC236}">
                <a16:creationId xmlns:a16="http://schemas.microsoft.com/office/drawing/2014/main" id="{356E775E-AD68-4DF6-8FF4-2A8668E608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110595" name="Picture 2">
            <a:extLst>
              <a:ext uri="{FF2B5EF4-FFF2-40B4-BE49-F238E27FC236}">
                <a16:creationId xmlns:a16="http://schemas.microsoft.com/office/drawing/2014/main" id="{C2A6A92B-C577-4D42-A412-606550D27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704215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532FC2-F783-40FD-BAE6-F54CF2B9500E}"/>
              </a:ext>
            </a:extLst>
          </p:cNvPr>
          <p:cNvSpPr txBox="1"/>
          <p:nvPr/>
        </p:nvSpPr>
        <p:spPr>
          <a:xfrm>
            <a:off x="6372225" y="5084763"/>
            <a:ext cx="13525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(Seconds)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1">
            <a:extLst>
              <a:ext uri="{FF2B5EF4-FFF2-40B4-BE49-F238E27FC236}">
                <a16:creationId xmlns:a16="http://schemas.microsoft.com/office/drawing/2014/main" id="{66CB39BA-569D-4561-80DC-A116AA36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Speedup</a:t>
            </a:r>
          </a:p>
        </p:txBody>
      </p:sp>
      <p:sp>
        <p:nvSpPr>
          <p:cNvPr id="111618" name="Footer Placeholder 2">
            <a:extLst>
              <a:ext uri="{FF2B5EF4-FFF2-40B4-BE49-F238E27FC236}">
                <a16:creationId xmlns:a16="http://schemas.microsoft.com/office/drawing/2014/main" id="{1517628B-74EB-4077-84EC-DE8DA6BDEB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111619" name="Picture 2">
            <a:extLst>
              <a:ext uri="{FF2B5EF4-FFF2-40B4-BE49-F238E27FC236}">
                <a16:creationId xmlns:a16="http://schemas.microsoft.com/office/drawing/2014/main" id="{E4CE4016-4828-40A8-8C69-F3409546A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773238"/>
            <a:ext cx="522605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le 1">
            <a:extLst>
              <a:ext uri="{FF2B5EF4-FFF2-40B4-BE49-F238E27FC236}">
                <a16:creationId xmlns:a16="http://schemas.microsoft.com/office/drawing/2014/main" id="{AE188B55-1B50-48E9-AB22-A5C0BF73B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Efficiency</a:t>
            </a:r>
          </a:p>
        </p:txBody>
      </p:sp>
      <p:sp>
        <p:nvSpPr>
          <p:cNvPr id="112642" name="Footer Placeholder 2">
            <a:extLst>
              <a:ext uri="{FF2B5EF4-FFF2-40B4-BE49-F238E27FC236}">
                <a16:creationId xmlns:a16="http://schemas.microsoft.com/office/drawing/2014/main" id="{591E9C2A-A507-494A-B5B8-C0E1C935C6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112643" name="Picture 2">
            <a:extLst>
              <a:ext uri="{FF2B5EF4-FFF2-40B4-BE49-F238E27FC236}">
                <a16:creationId xmlns:a16="http://schemas.microsoft.com/office/drawing/2014/main" id="{3CBF0FF4-DAF4-4456-81BD-119B48DC0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349500"/>
            <a:ext cx="6777038" cy="160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>
            <a:extLst>
              <a:ext uri="{FF2B5EF4-FFF2-40B4-BE49-F238E27FC236}">
                <a16:creationId xmlns:a16="http://schemas.microsoft.com/office/drawing/2014/main" id="{FBFBEF22-7741-4437-B8ED-225A284C2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Speedups of Parallel Matrix-Vector Multiplication</a:t>
            </a:r>
          </a:p>
        </p:txBody>
      </p:sp>
      <p:sp>
        <p:nvSpPr>
          <p:cNvPr id="113666" name="Footer Placeholder 2">
            <a:extLst>
              <a:ext uri="{FF2B5EF4-FFF2-40B4-BE49-F238E27FC236}">
                <a16:creationId xmlns:a16="http://schemas.microsoft.com/office/drawing/2014/main" id="{97D3CDAD-F60D-4244-88B2-A9A05D11C3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113667" name="Picture 2">
            <a:extLst>
              <a:ext uri="{FF2B5EF4-FFF2-40B4-BE49-F238E27FC236}">
                <a16:creationId xmlns:a16="http://schemas.microsoft.com/office/drawing/2014/main" id="{8B74237F-C12D-49A1-B062-D921CD776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700213"/>
            <a:ext cx="7640637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>
            <a:extLst>
              <a:ext uri="{FF2B5EF4-FFF2-40B4-BE49-F238E27FC236}">
                <a16:creationId xmlns:a16="http://schemas.microsoft.com/office/drawing/2014/main" id="{D0B13F2F-0E97-4DDF-879A-0B3AF8DF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Efficiencies of Parallel Matrix-Vector Multiplication</a:t>
            </a:r>
          </a:p>
        </p:txBody>
      </p:sp>
      <p:sp>
        <p:nvSpPr>
          <p:cNvPr id="114690" name="Footer Placeholder 2">
            <a:extLst>
              <a:ext uri="{FF2B5EF4-FFF2-40B4-BE49-F238E27FC236}">
                <a16:creationId xmlns:a16="http://schemas.microsoft.com/office/drawing/2014/main" id="{E61D6067-8F33-4D63-9C0B-C8917D58FE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114691" name="Picture 2">
            <a:extLst>
              <a:ext uri="{FF2B5EF4-FFF2-40B4-BE49-F238E27FC236}">
                <a16:creationId xmlns:a16="http://schemas.microsoft.com/office/drawing/2014/main" id="{4831B23D-C4E5-4238-B493-023C715F7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700213"/>
            <a:ext cx="7353300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1">
            <a:extLst>
              <a:ext uri="{FF2B5EF4-FFF2-40B4-BE49-F238E27FC236}">
                <a16:creationId xmlns:a16="http://schemas.microsoft.com/office/drawing/2014/main" id="{19A8E327-9433-4EF6-9201-2C6D94D15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Scalability</a:t>
            </a:r>
          </a:p>
        </p:txBody>
      </p:sp>
      <p:sp>
        <p:nvSpPr>
          <p:cNvPr id="115714" name="Content Placeholder 2">
            <a:extLst>
              <a:ext uri="{FF2B5EF4-FFF2-40B4-BE49-F238E27FC236}">
                <a16:creationId xmlns:a16="http://schemas.microsoft.com/office/drawing/2014/main" id="{C37FF342-74FB-4087-8E00-19B38BF87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 program is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scalable</a:t>
            </a:r>
            <a:r>
              <a:rPr lang="en-US" altLang="en-US">
                <a:ea typeface="ＭＳ Ｐゴシック" panose="020B0600070205080204" pitchFamily="34" charset="-128"/>
              </a:rPr>
              <a:t> if the problem size can be increased at a rate so that the efficiency doesn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ea typeface="ＭＳ Ｐゴシック" panose="020B0600070205080204" pitchFamily="34" charset="-128"/>
              </a:rPr>
              <a:t>t decrease as the number of processes increase.</a:t>
            </a:r>
            <a:br>
              <a:rPr lang="en-US" altLang="ja-JP">
                <a:ea typeface="ＭＳ Ｐゴシック" panose="020B0600070205080204" pitchFamily="34" charset="-128"/>
              </a:rPr>
            </a:br>
            <a:endParaRPr lang="en-US" altLang="ja-JP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15715" name="Footer Placeholder 3">
            <a:extLst>
              <a:ext uri="{FF2B5EF4-FFF2-40B4-BE49-F238E27FC236}">
                <a16:creationId xmlns:a16="http://schemas.microsoft.com/office/drawing/2014/main" id="{6018199E-2548-49FB-B3F2-C45E82712F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115716" name="Picture 2" descr="balances,government,law,objects,Photographs,scales,scales of justice,symbols">
            <a:extLst>
              <a:ext uri="{FF2B5EF4-FFF2-40B4-BE49-F238E27FC236}">
                <a16:creationId xmlns:a16="http://schemas.microsoft.com/office/drawing/2014/main" id="{D495580D-B886-45F2-A205-BB90DD826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2852738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>
            <a:extLst>
              <a:ext uri="{FF2B5EF4-FFF2-40B4-BE49-F238E27FC236}">
                <a16:creationId xmlns:a16="http://schemas.microsoft.com/office/drawing/2014/main" id="{B820FD41-08F7-4619-8DC9-3B7949A0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Scalability</a:t>
            </a:r>
          </a:p>
        </p:txBody>
      </p:sp>
      <p:sp>
        <p:nvSpPr>
          <p:cNvPr id="116738" name="Content Placeholder 2">
            <a:extLst>
              <a:ext uri="{FF2B5EF4-FFF2-40B4-BE49-F238E27FC236}">
                <a16:creationId xmlns:a16="http://schemas.microsoft.com/office/drawing/2014/main" id="{5235AA91-1826-4FEB-8C57-2210D2DCA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Programs that can maintain a constant efficiency without increasing the problem size are sometimes said to be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strongly scalable</a:t>
            </a:r>
            <a:r>
              <a:rPr lang="en-US" altLang="en-US">
                <a:ea typeface="ＭＳ Ｐゴシック" panose="020B0600070205080204" pitchFamily="34" charset="-128"/>
              </a:rPr>
              <a:t>.</a:t>
            </a:r>
            <a:br>
              <a:rPr lang="en-US" altLang="en-US">
                <a:ea typeface="ＭＳ Ｐゴシック" panose="020B0600070205080204" pitchFamily="34" charset="-128"/>
              </a:rPr>
            </a:br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Programs that can maintain a constant efficiency if the problem size increases at the same rate as the number of processes are sometimes said to be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weakly scalable</a:t>
            </a:r>
            <a:r>
              <a:rPr lang="en-US" altLang="en-US">
                <a:ea typeface="ＭＳ Ｐゴシック" panose="020B0600070205080204" pitchFamily="34" charset="-128"/>
              </a:rPr>
              <a:t>.</a:t>
            </a:r>
          </a:p>
        </p:txBody>
      </p:sp>
      <p:sp>
        <p:nvSpPr>
          <p:cNvPr id="116739" name="Footer Placeholder 3">
            <a:extLst>
              <a:ext uri="{FF2B5EF4-FFF2-40B4-BE49-F238E27FC236}">
                <a16:creationId xmlns:a16="http://schemas.microsoft.com/office/drawing/2014/main" id="{BED4E02B-E2E8-4836-A7D8-E8BE81388C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DE33D-F7E5-4BA8-BE07-17A855A1F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4076700"/>
            <a:ext cx="7772400" cy="1323975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A parallel sorting algorithm</a:t>
            </a:r>
          </a:p>
        </p:txBody>
      </p:sp>
      <p:sp>
        <p:nvSpPr>
          <p:cNvPr id="117762" name="Footer Placeholder 3">
            <a:extLst>
              <a:ext uri="{FF2B5EF4-FFF2-40B4-BE49-F238E27FC236}">
                <a16:creationId xmlns:a16="http://schemas.microsoft.com/office/drawing/2014/main" id="{C2E1CB1D-31D6-4C9F-B173-ED70732ADF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>
            <a:extLst>
              <a:ext uri="{FF2B5EF4-FFF2-40B4-BE49-F238E27FC236}">
                <a16:creationId xmlns:a16="http://schemas.microsoft.com/office/drawing/2014/main" id="{F4F44F94-291B-42CB-BF14-D8ABC981A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Sorting</a:t>
            </a:r>
          </a:p>
        </p:txBody>
      </p:sp>
      <p:sp>
        <p:nvSpPr>
          <p:cNvPr id="118786" name="Content Placeholder 2">
            <a:extLst>
              <a:ext uri="{FF2B5EF4-FFF2-40B4-BE49-F238E27FC236}">
                <a16:creationId xmlns:a16="http://schemas.microsoft.com/office/drawing/2014/main" id="{3E684A5F-5B0D-4853-927A-7B7EE0A79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n</a:t>
            </a:r>
            <a:r>
              <a:rPr lang="en-US" altLang="en-US">
                <a:ea typeface="ＭＳ Ｐゴシック" panose="020B0600070205080204" pitchFamily="34" charset="-128"/>
              </a:rPr>
              <a:t> keys and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p = comm sz processes</a:t>
            </a:r>
            <a:r>
              <a:rPr lang="en-US" altLang="en-US">
                <a:ea typeface="ＭＳ Ｐゴシック" panose="020B0600070205080204" pitchFamily="34" charset="-128"/>
              </a:rPr>
              <a:t>.</a:t>
            </a:r>
          </a:p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n/p</a:t>
            </a:r>
            <a:r>
              <a:rPr lang="en-US" altLang="en-US">
                <a:ea typeface="ＭＳ Ｐゴシック" panose="020B0600070205080204" pitchFamily="34" charset="-128"/>
              </a:rPr>
              <a:t> keys assigned to each process.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No restrictions on which keys are assigned to which processes.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When the algorithm terminates: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The keys assigned to each process should be sorted in (say) increasing order.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If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0 ≤ q &lt; r &lt; p</a:t>
            </a:r>
            <a:r>
              <a:rPr lang="en-US" altLang="en-US">
                <a:ea typeface="ＭＳ Ｐゴシック" panose="020B0600070205080204" pitchFamily="34" charset="-128"/>
              </a:rPr>
              <a:t>, then each key assigned to process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q</a:t>
            </a:r>
            <a:r>
              <a:rPr lang="en-US" altLang="en-US">
                <a:ea typeface="ＭＳ Ｐゴシック" panose="020B0600070205080204" pitchFamily="34" charset="-128"/>
              </a:rPr>
              <a:t> should be less than or equal to every key assigned to process 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r</a:t>
            </a:r>
            <a:r>
              <a:rPr lang="en-US" altLang="en-US">
                <a:ea typeface="ＭＳ Ｐゴシック" panose="020B0600070205080204" pitchFamily="34" charset="-128"/>
              </a:rPr>
              <a:t>.</a:t>
            </a:r>
          </a:p>
        </p:txBody>
      </p:sp>
      <p:sp>
        <p:nvSpPr>
          <p:cNvPr id="118787" name="Footer Placeholder 3">
            <a:extLst>
              <a:ext uri="{FF2B5EF4-FFF2-40B4-BE49-F238E27FC236}">
                <a16:creationId xmlns:a16="http://schemas.microsoft.com/office/drawing/2014/main" id="{E2A3069E-DEAA-4960-B0F3-24FD7F914F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1">
            <a:extLst>
              <a:ext uri="{FF2B5EF4-FFF2-40B4-BE49-F238E27FC236}">
                <a16:creationId xmlns:a16="http://schemas.microsoft.com/office/drawing/2014/main" id="{C12F9FA3-B755-4C00-AD08-0FC2569E7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Serial bubble sort</a:t>
            </a:r>
          </a:p>
        </p:txBody>
      </p:sp>
      <p:sp>
        <p:nvSpPr>
          <p:cNvPr id="119810" name="Footer Placeholder 2">
            <a:extLst>
              <a:ext uri="{FF2B5EF4-FFF2-40B4-BE49-F238E27FC236}">
                <a16:creationId xmlns:a16="http://schemas.microsoft.com/office/drawing/2014/main" id="{964A7049-9023-427B-929E-69AFF9108F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>
                <a:latin typeface="Arial" panose="020B0604020202020204" pitchFamily="34" charset="0"/>
              </a:rPr>
              <a:t>Copyright © 2010, Elsevier Inc. All rights Reserved</a:t>
            </a:r>
          </a:p>
        </p:txBody>
      </p:sp>
      <p:pic>
        <p:nvPicPr>
          <p:cNvPr id="119811" name="Picture 2">
            <a:extLst>
              <a:ext uri="{FF2B5EF4-FFF2-40B4-BE49-F238E27FC236}">
                <a16:creationId xmlns:a16="http://schemas.microsoft.com/office/drawing/2014/main" id="{48D974DE-E4DB-46EE-B4A0-A5D98ED35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1196975"/>
            <a:ext cx="8323263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2" name="Picture 4" descr="backgrounds,bubbles,clear,colorful,fizz,floating,Fotolia,transparent,wallpapers,waters">
            <a:extLst>
              <a:ext uri="{FF2B5EF4-FFF2-40B4-BE49-F238E27FC236}">
                <a16:creationId xmlns:a16="http://schemas.microsoft.com/office/drawing/2014/main" id="{A2A612BF-21B3-4011-AE8C-491080C2B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3573463"/>
            <a:ext cx="2447925" cy="24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cod4e">
  <a:themeElements>
    <a:clrScheme name="1_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1_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1_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2B26B27636364284CA2FF4EC8E4C71" ma:contentTypeVersion="5" ma:contentTypeDescription="Create a new document." ma:contentTypeScope="" ma:versionID="9d1fba3a7fc99f8189b1f76b58454d30">
  <xsd:schema xmlns:xsd="http://www.w3.org/2001/XMLSchema" xmlns:xs="http://www.w3.org/2001/XMLSchema" xmlns:p="http://schemas.microsoft.com/office/2006/metadata/properties" xmlns:ns2="37f3cd46-72a4-42b9-93aa-042ed5fe33f3" targetNamespace="http://schemas.microsoft.com/office/2006/metadata/properties" ma:root="true" ma:fieldsID="dc37f3f9e2a5103b0e493e7778933764" ns2:_="">
    <xsd:import namespace="37f3cd46-72a4-42b9-93aa-042ed5fe33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f3cd46-72a4-42b9-93aa-042ed5fe33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3C97389-147C-4D4E-9A3F-D4584DE6CF23}"/>
</file>

<file path=customXml/itemProps2.xml><?xml version="1.0" encoding="utf-8"?>
<ds:datastoreItem xmlns:ds="http://schemas.openxmlformats.org/officeDocument/2006/customXml" ds:itemID="{B4F56367-CE26-4F0A-98C0-D32F80C89035}"/>
</file>

<file path=customXml/itemProps3.xml><?xml version="1.0" encoding="utf-8"?>
<ds:datastoreItem xmlns:ds="http://schemas.openxmlformats.org/officeDocument/2006/customXml" ds:itemID="{06F1DFC1-6992-4EE4-BB63-4F166E3BE6E1}"/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14100</TotalTime>
  <Words>3511</Words>
  <Application>Microsoft Office PowerPoint</Application>
  <PresentationFormat>On-screen Show (4:3)</PresentationFormat>
  <Paragraphs>508</Paragraphs>
  <Slides>121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30" baseType="lpstr">
      <vt:lpstr>ＭＳ Ｐゴシック</vt:lpstr>
      <vt:lpstr>Arial</vt:lpstr>
      <vt:lpstr>Arial Black</vt:lpstr>
      <vt:lpstr>Courier New</vt:lpstr>
      <vt:lpstr>NimbusMonL-Regu-Extend_850</vt:lpstr>
      <vt:lpstr>NimbusRomNo9L-Regu</vt:lpstr>
      <vt:lpstr>Times New Roman</vt:lpstr>
      <vt:lpstr>Wingdings</vt:lpstr>
      <vt:lpstr>1_cod4e</vt:lpstr>
      <vt:lpstr>PowerPoint Presentation</vt:lpstr>
      <vt:lpstr>Roadmap</vt:lpstr>
      <vt:lpstr>A distributed memory system</vt:lpstr>
      <vt:lpstr>A shared memory system</vt:lpstr>
      <vt:lpstr>Hello World! </vt:lpstr>
      <vt:lpstr>Identifying MPI processes</vt:lpstr>
      <vt:lpstr>Our first MPI program</vt:lpstr>
      <vt:lpstr>PowerPoint Presentation</vt:lpstr>
      <vt:lpstr>Compilation</vt:lpstr>
      <vt:lpstr>Setup Multiple Computer Environment</vt:lpstr>
      <vt:lpstr>Execution</vt:lpstr>
      <vt:lpstr>Execution</vt:lpstr>
      <vt:lpstr>MPI Programs</vt:lpstr>
      <vt:lpstr>MPI Components</vt:lpstr>
      <vt:lpstr>Basic Outline</vt:lpstr>
      <vt:lpstr>Communicators </vt:lpstr>
      <vt:lpstr>Communicators</vt:lpstr>
      <vt:lpstr>PowerPoint Presentation</vt:lpstr>
      <vt:lpstr>SPMD</vt:lpstr>
      <vt:lpstr>Communication</vt:lpstr>
      <vt:lpstr>Data types</vt:lpstr>
      <vt:lpstr>Communication</vt:lpstr>
      <vt:lpstr>Message matching</vt:lpstr>
      <vt:lpstr>Receiving messages</vt:lpstr>
      <vt:lpstr>status_p  argument</vt:lpstr>
      <vt:lpstr>How much data am I receiving?</vt:lpstr>
      <vt:lpstr>Issues with send and receive</vt:lpstr>
      <vt:lpstr>Trapezoidal rule in mpi</vt:lpstr>
      <vt:lpstr>The Trapezoidal Rule</vt:lpstr>
      <vt:lpstr>The Trapezoidal Rule</vt:lpstr>
      <vt:lpstr>One trapezoid</vt:lpstr>
      <vt:lpstr>Pseudo-code for a serial program</vt:lpstr>
      <vt:lpstr>Parallelizing the Trapezoidal Rule</vt:lpstr>
      <vt:lpstr>Parallel pseudo-code</vt:lpstr>
      <vt:lpstr>Tasks and communications for Trapezoidal Rule</vt:lpstr>
      <vt:lpstr>First version (1)</vt:lpstr>
      <vt:lpstr>First version (2)</vt:lpstr>
      <vt:lpstr>First version (3)</vt:lpstr>
      <vt:lpstr>Dealing with I/O</vt:lpstr>
      <vt:lpstr>Running with 6 processes</vt:lpstr>
      <vt:lpstr>Input </vt:lpstr>
      <vt:lpstr>Function for reading user input</vt:lpstr>
      <vt:lpstr>Collective communication</vt:lpstr>
      <vt:lpstr>Tree-structured communication</vt:lpstr>
      <vt:lpstr>A tree-structured global sum</vt:lpstr>
      <vt:lpstr>An alternative tree-structured global sum</vt:lpstr>
      <vt:lpstr>MPI_Reduce</vt:lpstr>
      <vt:lpstr>Predefined reduction operators in MPI</vt:lpstr>
      <vt:lpstr>Collective vs. Point-to-Point Communications</vt:lpstr>
      <vt:lpstr>Collective vs. Point-to-Point Communications</vt:lpstr>
      <vt:lpstr>Collective vs. Point-to-Point Communications</vt:lpstr>
      <vt:lpstr>Collective vs. Point-to-Point Communications</vt:lpstr>
      <vt:lpstr>Example (1)</vt:lpstr>
      <vt:lpstr>Example (2)</vt:lpstr>
      <vt:lpstr>Example (3)</vt:lpstr>
      <vt:lpstr>MPI_Allreduce</vt:lpstr>
      <vt:lpstr>PowerPoint Presentation</vt:lpstr>
      <vt:lpstr>PowerPoint Presentation</vt:lpstr>
      <vt:lpstr>Broadcast</vt:lpstr>
      <vt:lpstr>PowerPoint Presentation</vt:lpstr>
      <vt:lpstr>A version of Get_input that uses MPI_Bcast</vt:lpstr>
      <vt:lpstr>Data distributions</vt:lpstr>
      <vt:lpstr>Serial implementation of vector addition</vt:lpstr>
      <vt:lpstr>Different partitions of a 12-component vector among 3 processes</vt:lpstr>
      <vt:lpstr>Partitioning options</vt:lpstr>
      <vt:lpstr>Parallel implementation of  vector addition</vt:lpstr>
      <vt:lpstr>Scatter</vt:lpstr>
      <vt:lpstr>Reading and distributing a vector</vt:lpstr>
      <vt:lpstr>Gather</vt:lpstr>
      <vt:lpstr>Print a distributed vector (1)</vt:lpstr>
      <vt:lpstr>Print a distributed vector (2)</vt:lpstr>
      <vt:lpstr>Allgather</vt:lpstr>
      <vt:lpstr>Mpi derived datatypes</vt:lpstr>
      <vt:lpstr>Derived datatypes</vt:lpstr>
      <vt:lpstr>Derived datatypes</vt:lpstr>
      <vt:lpstr>MPI_Type create_struct</vt:lpstr>
      <vt:lpstr>MPI_Get_address</vt:lpstr>
      <vt:lpstr>MPI_Type_commit</vt:lpstr>
      <vt:lpstr>MPI_Type_free</vt:lpstr>
      <vt:lpstr>Get input function with a derived datatype (1)</vt:lpstr>
      <vt:lpstr>Get input function with a derived datatype (2)</vt:lpstr>
      <vt:lpstr>Get input function with a derived datatype (3)</vt:lpstr>
      <vt:lpstr>Performance evaluation</vt:lpstr>
      <vt:lpstr>Elapsed parallel time</vt:lpstr>
      <vt:lpstr>PowerPoint Presentation</vt:lpstr>
      <vt:lpstr>Elapsed serial time</vt:lpstr>
      <vt:lpstr>Elapsed serial time</vt:lpstr>
      <vt:lpstr>MPI_Barrier</vt:lpstr>
      <vt:lpstr>MPI_Barrier</vt:lpstr>
      <vt:lpstr>Run-times of serial and parallel matrix-vector multiplication</vt:lpstr>
      <vt:lpstr>Speedup</vt:lpstr>
      <vt:lpstr>Efficiency</vt:lpstr>
      <vt:lpstr>Speedups of Parallel Matrix-Vector Multiplication</vt:lpstr>
      <vt:lpstr>Efficiencies of Parallel Matrix-Vector Multiplication</vt:lpstr>
      <vt:lpstr>Scalability</vt:lpstr>
      <vt:lpstr>Scalability</vt:lpstr>
      <vt:lpstr>A parallel sorting algorithm</vt:lpstr>
      <vt:lpstr>Sorting</vt:lpstr>
      <vt:lpstr>Serial bubble sort</vt:lpstr>
      <vt:lpstr>Odd-even transposition sort</vt:lpstr>
      <vt:lpstr>Example</vt:lpstr>
      <vt:lpstr>Serial odd-even transposition sort</vt:lpstr>
      <vt:lpstr>Communications among tasks in odd-even sort</vt:lpstr>
      <vt:lpstr>Parallel odd-even transposition sort</vt:lpstr>
      <vt:lpstr>Pseudo-code</vt:lpstr>
      <vt:lpstr>Compute_partner</vt:lpstr>
      <vt:lpstr>Safety in MPI programs</vt:lpstr>
      <vt:lpstr>Safety in MPI programs</vt:lpstr>
      <vt:lpstr>Safety in MPI programs</vt:lpstr>
      <vt:lpstr>Safety in MPI programs</vt:lpstr>
      <vt:lpstr>MPI_Ssend</vt:lpstr>
      <vt:lpstr>Restructuring communication</vt:lpstr>
      <vt:lpstr>MPI_Sendrecv</vt:lpstr>
      <vt:lpstr>MPI_Sendrecv</vt:lpstr>
      <vt:lpstr>Safe communication with five processes</vt:lpstr>
      <vt:lpstr>Parallel odd-even transposition sort</vt:lpstr>
      <vt:lpstr>Run-times of parallel odd-even sort</vt:lpstr>
      <vt:lpstr>Concluding Remarks (1)</vt:lpstr>
      <vt:lpstr>Concluding Remarks (2)</vt:lpstr>
      <vt:lpstr>Concluding Remarks (3)</vt:lpstr>
      <vt:lpstr>Concluding Remarks (4)</vt:lpstr>
    </vt:vector>
  </TitlesOfParts>
  <Company>Ashenden Designs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Kathy J. Liszka</dc:creator>
  <cp:lastModifiedBy>dps</cp:lastModifiedBy>
  <cp:revision>248</cp:revision>
  <dcterms:created xsi:type="dcterms:W3CDTF">2008-07-27T22:34:41Z</dcterms:created>
  <dcterms:modified xsi:type="dcterms:W3CDTF">2020-11-10T08:20:08Z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0x010100BE2B26B27636364284CA2FF4EC8E4C71</vt:lpwstr>
  </property>
</Properties>
</file>